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0"/>
  </p:notesMasterIdLst>
  <p:handoutMasterIdLst>
    <p:handoutMasterId r:id="rId241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  <p:sldId id="305" r:id="rId79"/>
    <p:sldId id="739" r:id="rId80"/>
    <p:sldId id="740" r:id="rId81"/>
    <p:sldId id="568" r:id="rId82"/>
    <p:sldId id="570" r:id="rId83"/>
    <p:sldId id="606" r:id="rId84"/>
    <p:sldId id="607" r:id="rId85"/>
    <p:sldId id="306" r:id="rId86"/>
    <p:sldId id="617" r:id="rId87"/>
    <p:sldId id="572" r:id="rId88"/>
    <p:sldId id="608" r:id="rId89"/>
    <p:sldId id="573" r:id="rId90"/>
    <p:sldId id="575" r:id="rId91"/>
    <p:sldId id="578" r:id="rId92"/>
    <p:sldId id="618" r:id="rId93"/>
    <p:sldId id="619" r:id="rId94"/>
    <p:sldId id="579" r:id="rId95"/>
    <p:sldId id="580" r:id="rId96"/>
    <p:sldId id="583" r:id="rId97"/>
    <p:sldId id="584" r:id="rId98"/>
    <p:sldId id="585" r:id="rId99"/>
    <p:sldId id="586" r:id="rId100"/>
    <p:sldId id="588" r:id="rId101"/>
    <p:sldId id="362" r:id="rId102"/>
    <p:sldId id="590" r:id="rId103"/>
    <p:sldId id="592" r:id="rId104"/>
    <p:sldId id="651" r:id="rId105"/>
    <p:sldId id="367" r:id="rId106"/>
    <p:sldId id="326" r:id="rId107"/>
    <p:sldId id="652" r:id="rId108"/>
    <p:sldId id="654" r:id="rId109"/>
    <p:sldId id="492" r:id="rId110"/>
    <p:sldId id="387" r:id="rId111"/>
    <p:sldId id="388" r:id="rId112"/>
    <p:sldId id="741" r:id="rId113"/>
    <p:sldId id="343" r:id="rId114"/>
    <p:sldId id="369" r:id="rId115"/>
    <p:sldId id="742" r:id="rId116"/>
    <p:sldId id="371" r:id="rId117"/>
    <p:sldId id="589" r:id="rId118"/>
    <p:sldId id="373" r:id="rId119"/>
    <p:sldId id="374" r:id="rId120"/>
    <p:sldId id="743" r:id="rId121"/>
    <p:sldId id="623" r:id="rId122"/>
    <p:sldId id="744" r:id="rId123"/>
    <p:sldId id="745" r:id="rId124"/>
    <p:sldId id="555" r:id="rId125"/>
    <p:sldId id="630" r:id="rId126"/>
    <p:sldId id="631" r:id="rId127"/>
    <p:sldId id="746" r:id="rId128"/>
    <p:sldId id="747" r:id="rId129"/>
    <p:sldId id="655" r:id="rId130"/>
    <p:sldId id="664" r:id="rId131"/>
    <p:sldId id="614" r:id="rId132"/>
    <p:sldId id="558" r:id="rId133"/>
    <p:sldId id="615" r:id="rId134"/>
    <p:sldId id="636" r:id="rId135"/>
    <p:sldId id="748" r:id="rId136"/>
    <p:sldId id="665" r:id="rId137"/>
    <p:sldId id="749" r:id="rId138"/>
    <p:sldId id="560" r:id="rId139"/>
    <p:sldId id="559" r:id="rId140"/>
    <p:sldId id="545" r:id="rId141"/>
    <p:sldId id="546" r:id="rId142"/>
    <p:sldId id="403" r:id="rId143"/>
    <p:sldId id="404" r:id="rId144"/>
    <p:sldId id="567" r:id="rId145"/>
    <p:sldId id="406" r:id="rId146"/>
    <p:sldId id="503" r:id="rId147"/>
    <p:sldId id="276" r:id="rId148"/>
    <p:sldId id="750" r:id="rId149"/>
    <p:sldId id="799" r:id="rId150"/>
    <p:sldId id="800" r:id="rId151"/>
    <p:sldId id="814" r:id="rId152"/>
    <p:sldId id="812" r:id="rId153"/>
    <p:sldId id="815" r:id="rId154"/>
    <p:sldId id="816" r:id="rId155"/>
    <p:sldId id="817" r:id="rId156"/>
    <p:sldId id="813" r:id="rId157"/>
    <p:sldId id="802" r:id="rId158"/>
    <p:sldId id="803" r:id="rId159"/>
    <p:sldId id="801" r:id="rId160"/>
    <p:sldId id="818" r:id="rId161"/>
    <p:sldId id="819" r:id="rId162"/>
    <p:sldId id="415" r:id="rId163"/>
    <p:sldId id="416" r:id="rId164"/>
    <p:sldId id="417" r:id="rId165"/>
    <p:sldId id="418" r:id="rId166"/>
    <p:sldId id="419" r:id="rId167"/>
    <p:sldId id="442" r:id="rId168"/>
    <p:sldId id="420" r:id="rId169"/>
    <p:sldId id="421" r:id="rId170"/>
    <p:sldId id="422" r:id="rId171"/>
    <p:sldId id="424" r:id="rId172"/>
    <p:sldId id="425" r:id="rId173"/>
    <p:sldId id="426" r:id="rId174"/>
    <p:sldId id="427" r:id="rId175"/>
    <p:sldId id="428" r:id="rId176"/>
    <p:sldId id="431" r:id="rId177"/>
    <p:sldId id="820" r:id="rId178"/>
    <p:sldId id="821" r:id="rId179"/>
    <p:sldId id="822" r:id="rId180"/>
    <p:sldId id="434" r:id="rId181"/>
    <p:sldId id="435" r:id="rId182"/>
    <p:sldId id="436" r:id="rId183"/>
    <p:sldId id="823" r:id="rId184"/>
    <p:sldId id="824" r:id="rId185"/>
    <p:sldId id="389" r:id="rId186"/>
    <p:sldId id="825" r:id="rId187"/>
    <p:sldId id="826" r:id="rId188"/>
    <p:sldId id="827" r:id="rId189"/>
    <p:sldId id="443" r:id="rId190"/>
    <p:sldId id="444" r:id="rId191"/>
    <p:sldId id="445" r:id="rId192"/>
    <p:sldId id="446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76" r:id="rId206"/>
    <p:sldId id="460" r:id="rId207"/>
    <p:sldId id="477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828" r:id="rId220"/>
    <p:sldId id="478" r:id="rId221"/>
    <p:sldId id="829" r:id="rId222"/>
    <p:sldId id="480" r:id="rId223"/>
    <p:sldId id="479" r:id="rId224"/>
    <p:sldId id="830" r:id="rId225"/>
    <p:sldId id="481" r:id="rId226"/>
    <p:sldId id="483" r:id="rId227"/>
    <p:sldId id="831" r:id="rId228"/>
    <p:sldId id="832" r:id="rId229"/>
    <p:sldId id="482" r:id="rId230"/>
    <p:sldId id="833" r:id="rId231"/>
    <p:sldId id="834" r:id="rId232"/>
    <p:sldId id="485" r:id="rId233"/>
    <p:sldId id="496" r:id="rId234"/>
    <p:sldId id="486" r:id="rId235"/>
    <p:sldId id="835" r:id="rId236"/>
    <p:sldId id="808" r:id="rId237"/>
    <p:sldId id="836" r:id="rId238"/>
    <p:sldId id="837" r:id="rId2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>
            <p14:sldId id="305"/>
            <p14:sldId id="739"/>
            <p14:sldId id="740"/>
            <p14:sldId id="568"/>
            <p14:sldId id="570"/>
            <p14:sldId id="606"/>
            <p14:sldId id="607"/>
            <p14:sldId id="306"/>
            <p14:sldId id="617"/>
            <p14:sldId id="572"/>
            <p14:sldId id="608"/>
            <p14:sldId id="573"/>
            <p14:sldId id="575"/>
            <p14:sldId id="578"/>
            <p14:sldId id="618"/>
            <p14:sldId id="619"/>
            <p14:sldId id="579"/>
            <p14:sldId id="580"/>
            <p14:sldId id="583"/>
            <p14:sldId id="584"/>
            <p14:sldId id="585"/>
            <p14:sldId id="586"/>
            <p14:sldId id="588"/>
            <p14:sldId id="362"/>
            <p14:sldId id="590"/>
            <p14:sldId id="592"/>
            <p14:sldId id="651"/>
            <p14:sldId id="367"/>
            <p14:sldId id="326"/>
            <p14:sldId id="652"/>
            <p14:sldId id="654"/>
            <p14:sldId id="492"/>
            <p14:sldId id="387"/>
            <p14:sldId id="388"/>
            <p14:sldId id="741"/>
            <p14:sldId id="343"/>
            <p14:sldId id="369"/>
            <p14:sldId id="742"/>
            <p14:sldId id="371"/>
            <p14:sldId id="589"/>
            <p14:sldId id="373"/>
            <p14:sldId id="374"/>
            <p14:sldId id="743"/>
            <p14:sldId id="623"/>
            <p14:sldId id="744"/>
            <p14:sldId id="745"/>
            <p14:sldId id="555"/>
            <p14:sldId id="630"/>
            <p14:sldId id="631"/>
            <p14:sldId id="746"/>
            <p14:sldId id="747"/>
            <p14:sldId id="655"/>
            <p14:sldId id="664"/>
            <p14:sldId id="614"/>
            <p14:sldId id="558"/>
            <p14:sldId id="615"/>
            <p14:sldId id="636"/>
            <p14:sldId id="748"/>
            <p14:sldId id="665"/>
            <p14:sldId id="749"/>
            <p14:sldId id="560"/>
            <p14:sldId id="559"/>
            <p14:sldId id="545"/>
            <p14:sldId id="546"/>
            <p14:sldId id="403"/>
            <p14:sldId id="404"/>
            <p14:sldId id="567"/>
            <p14:sldId id="406"/>
            <p14:sldId id="503"/>
            <p14:sldId id="276"/>
            <p14:sldId id="750"/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  <p14:sldId id="818"/>
            <p14:sldId id="819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820"/>
            <p14:sldId id="821"/>
            <p14:sldId id="822"/>
            <p14:sldId id="434"/>
            <p14:sldId id="435"/>
            <p14:sldId id="436"/>
            <p14:sldId id="823"/>
            <p14:sldId id="824"/>
            <p14:sldId id="389"/>
            <p14:sldId id="825"/>
            <p14:sldId id="826"/>
            <p14:sldId id="82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76"/>
            <p14:sldId id="460"/>
            <p14:sldId id="477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828"/>
            <p14:sldId id="478"/>
            <p14:sldId id="829"/>
            <p14:sldId id="480"/>
            <p14:sldId id="479"/>
            <p14:sldId id="830"/>
            <p14:sldId id="481"/>
            <p14:sldId id="483"/>
            <p14:sldId id="831"/>
            <p14:sldId id="832"/>
            <p14:sldId id="482"/>
            <p14:sldId id="833"/>
            <p14:sldId id="834"/>
            <p14:sldId id="485"/>
            <p14:sldId id="496"/>
            <p14:sldId id="486"/>
            <p14:sldId id="835"/>
            <p14:sldId id="808"/>
            <p14:sldId id="836"/>
            <p14:sldId id="8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0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126" y="150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16.2.2023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4229C-B4A4-4C08-B9A2-BD0F56F36D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87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003BC47-BAA6-46F8-86BA-8E5F8F11AF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5601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ADA778C-93E4-4EFE-868B-5516AC903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1272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AD25191-B286-40AF-9921-6BA0E15FE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02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30D48C-7EA7-4A9A-82DB-6CCCB7BE9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095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hyperlink" Target="https://codepen.io/snakov/pen/MWbxZO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9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ebtypography.net/" TargetMode="External"/><Relationship Id="rId2" Type="http://schemas.openxmlformats.org/officeDocument/2006/relationships/hyperlink" Target="https://en.wikipedia.org/wiki/The_Elements_of_Typographic_Styl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word-break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words should break when reaching the end of 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break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break-all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as soon as they reach the end of a line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2979000"/>
            <a:ext cx="4905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339114" y="4485232"/>
            <a:ext cx="491046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break-all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0" y="2979000"/>
            <a:ext cx="3838575" cy="7334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9" y="5214200"/>
            <a:ext cx="3838575" cy="89535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45E2197-26A8-42BE-9FDE-0EA6B7D8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Shadow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Text-shadow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 defines the shadow of the text content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None - the text content has </a:t>
            </a:r>
            <a:r>
              <a:rPr lang="en-US" b="1" dirty="0">
                <a:solidFill>
                  <a:schemeClr val="bg1"/>
                </a:solidFill>
              </a:rPr>
              <a:t>no shadow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Text-shadow: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&lt;horizontal&gt;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&lt;vertical&gt;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&lt;blur&gt;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&lt;color&gt;</a:t>
            </a:r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765947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8903" y="5180895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2801230"/>
            <a:ext cx="3075569" cy="1244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5234351"/>
            <a:ext cx="3075569" cy="12726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1754F14B-8D25-43B1-AB9A-9CB079558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4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140+ </a:t>
            </a:r>
            <a:r>
              <a:rPr lang="en-US" b="1" dirty="0">
                <a:solidFill>
                  <a:schemeClr val="bg1"/>
                </a:solidFill>
              </a:rPr>
              <a:t>predefined color names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 g.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E81818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b="1" dirty="0">
                <a:solidFill>
                  <a:srgbClr val="FF7F50"/>
                </a:solidFill>
              </a:rPr>
              <a:t>coral</a:t>
            </a:r>
            <a:r>
              <a:rPr lang="en-US" dirty="0"/>
              <a:t>, …)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Hexadecimal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color code</a:t>
            </a:r>
            <a:r>
              <a:rPr lang="bg-BG" dirty="0"/>
              <a:t> </a:t>
            </a:r>
            <a:r>
              <a:rPr lang="en-US" dirty="0"/>
              <a:t>in format </a:t>
            </a:r>
            <a:r>
              <a:rPr lang="en-US" b="1" dirty="0">
                <a:latin typeface="Consolas" panose="020B0609020204030204" pitchFamily="49" charset="0"/>
              </a:rPr>
              <a:t>#RGB</a:t>
            </a:r>
            <a:r>
              <a:rPr lang="en-US" dirty="0"/>
              <a:t> or </a:t>
            </a:r>
            <a:r>
              <a:rPr lang="en-US" b="1" dirty="0">
                <a:latin typeface="Consolas" panose="020B0609020204030204" pitchFamily="49" charset="0"/>
              </a:rPr>
              <a:t>#RRGGBB</a:t>
            </a:r>
            <a:r>
              <a:rPr lang="en-US" dirty="0"/>
              <a:t>:</a:t>
            </a:r>
            <a:endParaRPr lang="bg-BG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  <a:r>
              <a:rPr lang="en-US" dirty="0"/>
              <a:t>color codes (red, green, blue values):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rgba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color codes (red, green, blue</a:t>
            </a:r>
            <a:r>
              <a:rPr lang="bg-BG" dirty="0"/>
              <a:t>,</a:t>
            </a:r>
            <a:r>
              <a:rPr lang="en-US" dirty="0"/>
              <a:t> alpha opacity):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97407" y="1896959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red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C2C164A-C2BF-48EC-A5DB-FB2D470E6152}"/>
              </a:ext>
            </a:extLst>
          </p:cNvPr>
          <p:cNvSpPr txBox="1"/>
          <p:nvPr/>
        </p:nvSpPr>
        <p:spPr>
          <a:xfrm>
            <a:off x="697407" y="3235616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#05ffb0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32DBC164-C39F-4D9E-BC6C-32C7375A49D5}"/>
              </a:ext>
            </a:extLst>
          </p:cNvPr>
          <p:cNvSpPr txBox="1"/>
          <p:nvPr/>
        </p:nvSpPr>
        <p:spPr>
          <a:xfrm>
            <a:off x="697407" y="4567953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rgb(</a:t>
            </a:r>
            <a:r>
              <a:rPr lang="bg-BG" sz="2399" noProof="1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08A7B366-1CD8-4D15-9AF7-D5C7DC8CC8B6}"/>
              </a:ext>
            </a:extLst>
          </p:cNvPr>
          <p:cNvSpPr txBox="1"/>
          <p:nvPr/>
        </p:nvSpPr>
        <p:spPr>
          <a:xfrm>
            <a:off x="699085" y="5923515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rgba(</a:t>
            </a:r>
            <a:r>
              <a:rPr lang="bg-BG" sz="2399" noProof="1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0.5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44" y="1896959"/>
            <a:ext cx="2604795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0" t="9174" r="2338" b="8262"/>
          <a:stretch/>
        </p:blipFill>
        <p:spPr>
          <a:xfrm>
            <a:off x="6320942" y="3235616"/>
            <a:ext cx="2607514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631" r="2873"/>
          <a:stretch/>
        </p:blipFill>
        <p:spPr>
          <a:xfrm>
            <a:off x="6320941" y="5924456"/>
            <a:ext cx="2612320" cy="5863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2360" r="1930" b="8900"/>
          <a:stretch/>
        </p:blipFill>
        <p:spPr>
          <a:xfrm>
            <a:off x="6323399" y="4567953"/>
            <a:ext cx="2607520" cy="5872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2D22F52B-7AEE-4521-8365-C82940AD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color of the background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transparent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Specify the background color with: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HEX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RGB/RGBA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Named color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49854" y="2400978"/>
            <a:ext cx="5355000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transparent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EE0807C-B0A5-4C2B-B8AC-61C34FC39FBA}"/>
              </a:ext>
            </a:extLst>
          </p:cNvPr>
          <p:cNvSpPr txBox="1"/>
          <p:nvPr/>
        </p:nvSpPr>
        <p:spPr>
          <a:xfrm>
            <a:off x="1049854" y="5499000"/>
            <a:ext cx="5355001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navy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96A906-6826-43AC-9916-4E8CFCE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5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Cursor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the </a:t>
            </a:r>
            <a:r>
              <a:rPr lang="en-US" b="1" dirty="0">
                <a:solidFill>
                  <a:schemeClr val="bg1"/>
                </a:solidFill>
              </a:rPr>
              <a:t>mouse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cursor</a:t>
            </a:r>
            <a:r>
              <a:rPr lang="en-US" b="1" dirty="0"/>
              <a:t> </a:t>
            </a:r>
            <a:r>
              <a:rPr lang="en-US" dirty="0"/>
              <a:t>when hovering the element:</a:t>
            </a:r>
          </a:p>
          <a:p>
            <a:pPr lvl="1">
              <a:lnSpc>
                <a:spcPts val="3399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7407" y="1998306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pointer;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ED0F3-9B3A-4948-9C59-5CE64F29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15" y="1998306"/>
            <a:ext cx="2139924" cy="64314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532" y="2433213"/>
            <a:ext cx="501571" cy="590892"/>
          </a:xfrm>
          <a:prstGeom prst="rect">
            <a:avLst/>
          </a:prstGeom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62503BC-CA5F-4670-9A45-6893FFA58830}"/>
              </a:ext>
            </a:extLst>
          </p:cNvPr>
          <p:cNvSpPr txBox="1"/>
          <p:nvPr/>
        </p:nvSpPr>
        <p:spPr>
          <a:xfrm>
            <a:off x="697407" y="3144919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move;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0716D-96BA-41B8-8037-37310AA9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5" y="3114082"/>
            <a:ext cx="2109964" cy="70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02" y="3465742"/>
            <a:ext cx="500880" cy="500880"/>
          </a:xfrm>
          <a:prstGeom prst="rect">
            <a:avLst/>
          </a:prstGeom>
        </p:spPr>
      </p:pic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C8A2CEEB-E234-4577-AD9D-C6FA7F270645}"/>
              </a:ext>
            </a:extLst>
          </p:cNvPr>
          <p:cNvSpPr txBox="1"/>
          <p:nvPr/>
        </p:nvSpPr>
        <p:spPr>
          <a:xfrm>
            <a:off x="697407" y="4327915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Текстово поле 10">
            <a:extLst>
              <a:ext uri="{FF2B5EF4-FFF2-40B4-BE49-F238E27FC236}">
                <a16:creationId xmlns:a16="http://schemas.microsoft.com/office/drawing/2014/main" id="{94CDB531-DB4A-4DA2-AA61-E1ACAF1F6FB8}"/>
              </a:ext>
            </a:extLst>
          </p:cNvPr>
          <p:cNvSpPr txBox="1"/>
          <p:nvPr/>
        </p:nvSpPr>
        <p:spPr>
          <a:xfrm>
            <a:off x="697407" y="5507697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col-resize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E0DF7-22C1-42CF-B243-FDCAB196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15" y="5298849"/>
            <a:ext cx="3742350" cy="1066522"/>
          </a:xfrm>
          <a:prstGeom prst="rect">
            <a:avLst/>
          </a:prstGeom>
        </p:spPr>
      </p:pic>
      <p:pic>
        <p:nvPicPr>
          <p:cNvPr id="1026" name="Picture 2" descr="Interactions - Vector stencils library">
            <a:extLst>
              <a:ext uri="{FF2B5EF4-FFF2-40B4-BE49-F238E27FC236}">
                <a16:creationId xmlns:a16="http://schemas.microsoft.com/office/drawing/2014/main" id="{FA276EDD-B872-4C74-922B-67936AE4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81" y="5957580"/>
            <a:ext cx="648828" cy="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1E54CE-6975-4E52-AC8D-27699C909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15" y="4278107"/>
            <a:ext cx="2166506" cy="87529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6DB9AFE3-211D-4AFE-9B45-DD23E99F8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0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Outline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Outline-width - defines the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Outline-style - defines the </a:t>
            </a:r>
            <a:r>
              <a:rPr lang="en-US" b="1" dirty="0">
                <a:solidFill>
                  <a:schemeClr val="bg1"/>
                </a:solidFill>
              </a:rPr>
              <a:t>style</a:t>
            </a:r>
            <a:r>
              <a:rPr lang="en-US" dirty="0"/>
              <a:t> of the element's outlines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Outline-color - defines the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831000" y="3975798"/>
            <a:ext cx="60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outline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50" y="4359708"/>
            <a:ext cx="39433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945AAAD-BE87-4056-80C9-0278FD777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9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Awesome Icons</a:t>
            </a:r>
            <a:endParaRPr lang="en-US" dirty="0"/>
          </a:p>
        </p:txBody>
      </p:sp>
      <p:pic>
        <p:nvPicPr>
          <p:cNvPr id="1026" name="Picture 2" descr="Резултат с изображение за „fontawesome logo png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75" y="819000"/>
            <a:ext cx="4361250" cy="3652548"/>
          </a:xfrm>
          <a:prstGeom prst="roundRect">
            <a:avLst>
              <a:gd name="adj" fmla="val 3934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7048"/>
            <a:ext cx="11815018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Font Awesome </a:t>
            </a:r>
            <a:r>
              <a:rPr lang="en-US" sz="3199" dirty="0"/>
              <a:t>provides vector icons, emojis,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Add the following link inside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Or import Font Awesome in the </a:t>
            </a:r>
            <a:r>
              <a:rPr lang="en-US" sz="2999" b="1" dirty="0">
                <a:solidFill>
                  <a:schemeClr val="bg1"/>
                </a:solidFill>
              </a:rPr>
              <a:t>CSS</a:t>
            </a:r>
            <a:r>
              <a:rPr lang="en-US" sz="2999" dirty="0">
                <a:solidFill>
                  <a:schemeClr val="bg1"/>
                </a:solidFill>
              </a:rPr>
              <a:t> </a:t>
            </a:r>
            <a:r>
              <a:rPr lang="en-US" sz="2999" dirty="0"/>
              <a:t>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Choose an icon</a:t>
            </a:r>
            <a:r>
              <a:rPr lang="en-US" sz="2999" dirty="0">
                <a:sym typeface="Wingdings" panose="05000000000000000000" pitchFamily="2" charset="2"/>
              </a:rPr>
              <a:t>  </a:t>
            </a:r>
            <a:r>
              <a:rPr lang="en-US" sz="2999" dirty="0"/>
              <a:t>copy the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&lt;i&gt;</a:t>
            </a:r>
            <a:r>
              <a:rPr lang="en-US" sz="2999" dirty="0"/>
              <a:t> element </a:t>
            </a:r>
            <a:r>
              <a:rPr lang="en-US" sz="2999" dirty="0">
                <a:sym typeface="Wingdings" panose="05000000000000000000" pitchFamily="2" charset="2"/>
              </a:rPr>
              <a:t> </a:t>
            </a:r>
            <a:r>
              <a:rPr lang="en-US" sz="2999" dirty="0"/>
              <a:t>paste it in your HTML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14" name="Текстово поле 10"/>
          <p:cNvSpPr txBox="1"/>
          <p:nvPr/>
        </p:nvSpPr>
        <p:spPr>
          <a:xfrm>
            <a:off x="525771" y="3490124"/>
            <a:ext cx="1115709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000000"/>
                </a:solidFill>
              </a:rPr>
              <a:t>  </a:t>
            </a:r>
            <a:r>
              <a:rPr lang="en-GB" sz="2399" noProof="1">
                <a:solidFill>
                  <a:srgbClr val="800000"/>
                </a:solidFill>
              </a:rPr>
              <a:t>&lt;link</a:t>
            </a:r>
            <a:r>
              <a:rPr lang="en-GB" sz="2399" noProof="1">
                <a:solidFill>
                  <a:srgbClr val="FF0000"/>
                </a:solidFill>
              </a:rPr>
              <a:t> rel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"stylesheet"</a:t>
            </a:r>
            <a:r>
              <a:rPr lang="en-GB" sz="2399" noProof="1">
                <a:solidFill>
                  <a:srgbClr val="FF0000"/>
                </a:solidFill>
              </a:rPr>
              <a:t> href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"https://use.fontawesome.com/releases/v5.10.2/css/all.css"</a:t>
            </a:r>
            <a:r>
              <a:rPr lang="en-GB" sz="2399" noProof="1">
                <a:solidFill>
                  <a:srgbClr val="800000"/>
                </a:solidFill>
              </a:rPr>
              <a:t>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&lt;body&gt;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  &lt;a href="#"&gt;</a:t>
            </a:r>
            <a:r>
              <a:rPr lang="en-GB" sz="2399" noProof="1">
                <a:solidFill>
                  <a:schemeClr val="bg1"/>
                </a:solidFill>
              </a:rPr>
              <a:t>&lt;i </a:t>
            </a:r>
            <a:r>
              <a:rPr lang="en-GB" sz="2399" noProof="1">
                <a:solidFill>
                  <a:srgbClr val="FF0000"/>
                </a:solidFill>
              </a:rPr>
              <a:t>class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="</a:t>
            </a:r>
            <a:r>
              <a:rPr lang="en-GB" sz="2399" noProof="1">
                <a:solidFill>
                  <a:srgbClr val="0070C0"/>
                </a:solidFill>
              </a:rPr>
              <a:t>fa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fa-home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fa-fw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"</a:t>
            </a:r>
            <a:r>
              <a:rPr lang="en-GB" sz="2399" noProof="1">
                <a:solidFill>
                  <a:schemeClr val="bg1"/>
                </a:solidFill>
              </a:rPr>
              <a:t>&gt;&lt;/i&gt;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Home</a:t>
            </a:r>
            <a:r>
              <a:rPr lang="en-GB" sz="2399" noProof="1">
                <a:solidFill>
                  <a:srgbClr val="800000"/>
                </a:solidFill>
              </a:rPr>
              <a:t>&lt;/a&gt;</a:t>
            </a: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&lt;/body&gt;</a:t>
            </a:r>
            <a:endParaRPr lang="en-GB" sz="2399" noProof="1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0" y="1910501"/>
            <a:ext cx="2149699" cy="821613"/>
          </a:xfrm>
          <a:prstGeom prst="roundRect">
            <a:avLst>
              <a:gd name="adj" fmla="val 7927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Текстово поле 10"/>
          <p:cNvSpPr txBox="1"/>
          <p:nvPr/>
        </p:nvSpPr>
        <p:spPr>
          <a:xfrm>
            <a:off x="525771" y="6034361"/>
            <a:ext cx="11157094" cy="57190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299" noProof="1">
                <a:solidFill>
                  <a:srgbClr val="0000FF"/>
                </a:solidFill>
              </a:rPr>
              <a:t>@import</a:t>
            </a:r>
            <a:r>
              <a:rPr lang="en-GB" sz="2299" noProof="1">
                <a:solidFill>
                  <a:srgbClr val="000000"/>
                </a:solidFill>
              </a:rPr>
              <a:t> </a:t>
            </a:r>
            <a:r>
              <a:rPr lang="en-GB" sz="2299" noProof="1">
                <a:solidFill>
                  <a:srgbClr val="A31515"/>
                </a:solidFill>
              </a:rPr>
              <a:t>'https://use.fontawesome.com/releases/v5.10.2/css/all.css'</a:t>
            </a:r>
            <a:r>
              <a:rPr lang="en-GB" sz="22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0A02B-9AE2-4E76-B6D7-4636919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50" y="1325268"/>
            <a:ext cx="1945460" cy="1410896"/>
          </a:xfrm>
          <a:prstGeom prst="roundRect">
            <a:avLst>
              <a:gd name="adj" fmla="val 4823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22EE501-DBD6-4C24-8402-727E861A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Font Awesome icons</a:t>
            </a:r>
            <a:r>
              <a:rPr lang="en-US" dirty="0"/>
              <a:t> create a </a:t>
            </a:r>
            <a:r>
              <a:rPr lang="en-US" b="1" dirty="0">
                <a:solidFill>
                  <a:schemeClr val="bg1"/>
                </a:solidFill>
              </a:rPr>
              <a:t>navigation menu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buttons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Awesome Icons – Exercise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2530182"/>
            <a:ext cx="4627944" cy="3599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50" y="5748297"/>
            <a:ext cx="494871" cy="590945"/>
          </a:xfrm>
          <a:prstGeom prst="rect">
            <a:avLst/>
          </a:prstGeom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86C718-7D97-4958-A70C-E605A6277ECA}"/>
              </a:ext>
            </a:extLst>
          </p:cNvPr>
          <p:cNvSpPr txBox="1"/>
          <p:nvPr/>
        </p:nvSpPr>
        <p:spPr>
          <a:xfrm>
            <a:off x="5354583" y="3204060"/>
            <a:ext cx="6378940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fa-home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fa-book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fa-pencil-alt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fa-cogs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br>
              <a:rPr lang="en-US" sz="2399" noProof="1">
                <a:solidFill>
                  <a:srgbClr val="000000"/>
                </a:solidFill>
              </a:rPr>
            </a:b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fa-shopping-cart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it-IT" sz="2399" noProof="1">
                <a:solidFill>
                  <a:srgbClr val="A31515"/>
                </a:solidFill>
              </a:rPr>
              <a:t>&lt;i class</a:t>
            </a:r>
            <a:r>
              <a:rPr lang="it-IT" sz="2399" noProof="1">
                <a:solidFill>
                  <a:srgbClr val="000000"/>
                </a:solidFill>
              </a:rPr>
              <a:t>="</a:t>
            </a:r>
            <a:r>
              <a:rPr lang="it-IT" sz="2399" noProof="1">
                <a:solidFill>
                  <a:srgbClr val="0070C0"/>
                </a:solidFill>
              </a:rPr>
              <a:t>fas</a:t>
            </a:r>
            <a:r>
              <a:rPr lang="it-IT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399" noProof="1">
                <a:solidFill>
                  <a:srgbClr val="0070C0"/>
                </a:solidFill>
              </a:rPr>
              <a:t>fa-info-circle</a:t>
            </a:r>
            <a:r>
              <a:rPr lang="it-IT" sz="2399" noProof="1">
                <a:solidFill>
                  <a:srgbClr val="000000"/>
                </a:solidFill>
              </a:rPr>
              <a:t>"</a:t>
            </a:r>
            <a:r>
              <a:rPr lang="it-IT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far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fa-trash-alt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endParaRPr lang="en-GB" sz="2399" noProof="1">
              <a:solidFill>
                <a:srgbClr val="A3151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7C9A-C930-4DA2-8F8F-38BBC6650E06}"/>
              </a:ext>
            </a:extLst>
          </p:cNvPr>
          <p:cNvSpPr txBox="1"/>
          <p:nvPr/>
        </p:nvSpPr>
        <p:spPr>
          <a:xfrm>
            <a:off x="5465191" y="2439259"/>
            <a:ext cx="6099327" cy="61904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255" indent="-360255" defTabSz="1218072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397" dirty="0">
                <a:solidFill>
                  <a:srgbClr val="234465"/>
                </a:solidFill>
                <a:latin typeface="Calibri"/>
              </a:rPr>
              <a:t>Hints:</a:t>
            </a:r>
            <a:endParaRPr lang="bg-BG" sz="3397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BAFCAF-73B7-4D9B-9336-4817CFBD2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F50259-D243-4E36-ABFE-348A22559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0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cking Box Open">
            <a:extLst>
              <a:ext uri="{FF2B5EF4-FFF2-40B4-BE49-F238E27FC236}">
                <a16:creationId xmlns:a16="http://schemas.microsoft.com/office/drawing/2014/main" id="{6D87839A-D04B-498B-A8CC-6A9EEF673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450" y="1089000"/>
            <a:ext cx="3131100" cy="3131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EA3EF1-F667-4E64-B00E-60F18E5A109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What is Box Model?</a:t>
            </a:r>
          </a:p>
        </p:txBody>
      </p:sp>
    </p:spTree>
    <p:extLst>
      <p:ext uri="{BB962C8B-B14F-4D97-AF65-F5344CB8AC3E}">
        <p14:creationId xmlns:p14="http://schemas.microsoft.com/office/powerpoint/2010/main" val="20239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830598" cy="552876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model</a:t>
            </a:r>
            <a:r>
              <a:rPr lang="en-US" dirty="0"/>
              <a:t> is essentially a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that wraps 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every</a:t>
            </a:r>
            <a:r>
              <a:rPr lang="en-US" dirty="0"/>
              <a:t> HTML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/>
            <a:r>
              <a:rPr lang="en-US" dirty="0"/>
              <a:t>Visible from the browser Dev Tools: </a:t>
            </a:r>
            <a:r>
              <a:rPr lang="en-US" b="1" dirty="0">
                <a:solidFill>
                  <a:schemeClr val="bg1"/>
                </a:solidFill>
              </a:rPr>
              <a:t>[F12]</a:t>
            </a:r>
          </a:p>
          <a:p>
            <a:r>
              <a:rPr lang="en-US" dirty="0"/>
              <a:t>HTML elements have: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– the HTML element itself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 – transparent area around the content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Border</a:t>
            </a:r>
            <a:r>
              <a:rPr lang="en-US" dirty="0"/>
              <a:t> – line that goes around the padding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transparent area outside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Box Model?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79C992C-7E6A-47E9-94C3-5700C245D81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2" descr="What is the difference between padding and margins?">
            <a:extLst>
              <a:ext uri="{FF2B5EF4-FFF2-40B4-BE49-F238E27FC236}">
                <a16:creationId xmlns:a16="http://schemas.microsoft.com/office/drawing/2014/main" id="{2AC38879-61C6-4C4C-BA7B-B4FA3148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73" y="1419365"/>
            <a:ext cx="3223000" cy="28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езултат с изображение за „block and inline element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24" y="729000"/>
            <a:ext cx="3813751" cy="3813751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647D0-660C-4DC6-9A8F-66FEE6D03FA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Block-level and Inline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1655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HTML is made up of various elements that act as the </a:t>
            </a:r>
            <a:r>
              <a:rPr lang="en-US" sz="3600" b="1" dirty="0">
                <a:solidFill>
                  <a:schemeClr val="bg1"/>
                </a:solidFill>
              </a:rPr>
              <a:t>building blocks</a:t>
            </a:r>
            <a:r>
              <a:rPr lang="en-US" sz="3600" dirty="0"/>
              <a:t> of web pages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CSS has two different types of boxes - </a:t>
            </a:r>
            <a:r>
              <a:rPr lang="en-US" sz="3600" b="1" dirty="0">
                <a:solidFill>
                  <a:schemeClr val="bg1"/>
                </a:solidFill>
              </a:rPr>
              <a:t>block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Block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Inline-block</a:t>
            </a:r>
            <a:r>
              <a:rPr lang="en-US" sz="3200" dirty="0"/>
              <a:t>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Inline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BA8A730-494B-4D4A-97D1-F148A51D6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2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Block element: starts on a </a:t>
            </a:r>
            <a:r>
              <a:rPr lang="en-US" b="1" dirty="0">
                <a:solidFill>
                  <a:schemeClr val="bg1"/>
                </a:solidFill>
              </a:rPr>
              <a:t>new line</a:t>
            </a:r>
            <a:r>
              <a:rPr lang="en-US" dirty="0"/>
              <a:t>, and fills up the horizontal space left and right on the web page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latin typeface="+mj-lt"/>
              </a:rPr>
              <a:t>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header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article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section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nav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ol</a:t>
            </a:r>
            <a:r>
              <a:rPr lang="en-US" sz="2800" dirty="0"/>
              <a:t> ,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li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form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h1-h6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D3823C1-5775-494A-9D6C-84A1D29B2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3904" y="1295400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Elements – Example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7D3A451-9D6F-4127-9791-7B38F8D01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115</a:t>
            </a:fld>
            <a:endParaRPr lang="en-US" noProof="0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1EE7616C-3FF8-44EB-95EC-9C029153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3" y="2388220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0" name="Group 25">
            <a:extLst>
              <a:ext uri="{FF2B5EF4-FFF2-40B4-BE49-F238E27FC236}">
                <a16:creationId xmlns:a16="http://schemas.microsoft.com/office/drawing/2014/main" id="{426E7000-6B2E-41ED-B2A4-E215EDBC8117}"/>
              </a:ext>
            </a:extLst>
          </p:cNvPr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738E6A50-8CD4-47D7-8529-C337FE5C0661}"/>
                </a:ext>
              </a:extLst>
            </p:cNvPr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09FA4FD0-12A0-4F75-B32C-78D89BE0F942}"/>
                </a:ext>
              </a:extLst>
            </p:cNvPr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FED938ED-4832-4CAC-B786-5640DCDFBD6D}"/>
                </a:ext>
              </a:extLst>
            </p:cNvPr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56AB9F5-0E39-411F-8AC5-A32B611238ED}"/>
                </a:ext>
              </a:extLst>
            </p:cNvPr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4CC670F-41E4-4DC3-B315-A940316A114D}"/>
                </a:ext>
              </a:extLst>
            </p:cNvPr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2AC03A52-D447-4DD8-8FB1-9E1CB3D2E3C7}"/>
                </a:ext>
              </a:extLst>
            </p:cNvPr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981DA19-667E-41B3-A054-6417A64BFF1E}"/>
                </a:ext>
              </a:extLst>
            </p:cNvPr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7042BC3-61D8-401D-A30E-6235D17534F3}"/>
                </a:ext>
              </a:extLst>
            </p:cNvPr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5BCC9D0-1D79-478F-BE97-9D01DA33F047}"/>
                </a:ext>
              </a:extLst>
            </p:cNvPr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B615C70B-3271-412F-B4FA-EF3CDDFE1A88}"/>
                </a:ext>
              </a:extLst>
            </p:cNvPr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E1069FEB-EDFE-4DB7-A9E1-B316A2CDF7AC}"/>
                </a:ext>
              </a:extLst>
            </p:cNvPr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ADD5D61F-45D6-417F-9D1B-6E22B2757978}"/>
                </a:ext>
              </a:extLst>
            </p:cNvPr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0860E12-2CCD-4C55-B044-BBF93ED49BE1}"/>
                </a:ext>
              </a:extLst>
            </p:cNvPr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8F05448-4394-43C3-81EA-93B66B0A5E67}"/>
                </a:ext>
              </a:extLst>
            </p:cNvPr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25" name="Picture 27">
            <a:extLst>
              <a:ext uri="{FF2B5EF4-FFF2-40B4-BE49-F238E27FC236}">
                <a16:creationId xmlns:a16="http://schemas.microsoft.com/office/drawing/2014/main" id="{83BF1990-3D39-4A05-97DC-87244B1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042" y="3235299"/>
            <a:ext cx="3147183" cy="1385280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189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Inline element: </a:t>
            </a:r>
            <a:r>
              <a:rPr lang="en-US" b="1" dirty="0">
                <a:solidFill>
                  <a:schemeClr val="bg1"/>
                </a:solidFill>
              </a:rPr>
              <a:t>don't start </a:t>
            </a:r>
            <a:r>
              <a:rPr lang="en-US" dirty="0"/>
              <a:t>on a new line. They appear on the same line as the content and tags beside them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inline-block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span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em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input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</a:p>
          <a:p>
            <a:pPr>
              <a:buClr>
                <a:schemeClr val="tx1"/>
              </a:buClr>
            </a:pPr>
            <a:r>
              <a:rPr lang="en-US" dirty="0"/>
              <a:t>You can add margins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padding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just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sides of any inline element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F4FEC5-A751-4463-9FEF-4456E2B5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41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0794A4B-5C75-4A40-8AA6-A9C2451C7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117</a:t>
            </a:fld>
            <a:endParaRPr lang="en-US" noProof="0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D631A3F9-F68C-400D-9C2C-9144BBB3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2268923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1" name="Групиране 10">
            <a:extLst>
              <a:ext uri="{FF2B5EF4-FFF2-40B4-BE49-F238E27FC236}">
                <a16:creationId xmlns:a16="http://schemas.microsoft.com/office/drawing/2014/main" id="{71002EE9-4CC6-424D-A120-3A30449C8681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12" name="Rounded Rectangle 41">
              <a:extLst>
                <a:ext uri="{FF2B5EF4-FFF2-40B4-BE49-F238E27FC236}">
                  <a16:creationId xmlns:a16="http://schemas.microsoft.com/office/drawing/2014/main" id="{1465D06A-F6A1-4D1A-8EE6-7B4A74AAB88C}"/>
                </a:ext>
              </a:extLst>
            </p:cNvPr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B034C6-B3CC-432F-9A0F-F1B4D74028CB}"/>
                </a:ext>
              </a:extLst>
            </p:cNvPr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7F715-CBC7-4EFA-90CC-F087CB2F3AB1}"/>
                </a:ext>
              </a:extLst>
            </p:cNvPr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02F93-1414-433A-954A-8E219DCC0A5D}"/>
                </a:ext>
              </a:extLst>
            </p:cNvPr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B5320-58D8-4F90-AA86-6E9B93E20914}"/>
                </a:ext>
              </a:extLst>
            </p:cNvPr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17" name="Picture 37">
              <a:extLst>
                <a:ext uri="{FF2B5EF4-FFF2-40B4-BE49-F238E27FC236}">
                  <a16:creationId xmlns:a16="http://schemas.microsoft.com/office/drawing/2014/main" id="{5FCA16C3-D863-44D0-8760-6FB84A28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18" name="Picture 40">
              <a:extLst>
                <a:ext uri="{FF2B5EF4-FFF2-40B4-BE49-F238E27FC236}">
                  <a16:creationId xmlns:a16="http://schemas.microsoft.com/office/drawing/2014/main" id="{E44C5985-42CA-4DD5-B218-F44FE52D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19" name="Picture 43">
              <a:extLst>
                <a:ext uri="{FF2B5EF4-FFF2-40B4-BE49-F238E27FC236}">
                  <a16:creationId xmlns:a16="http://schemas.microsoft.com/office/drawing/2014/main" id="{E4B5E23F-6441-4314-832B-08CDAF5B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CCB46B9E-A73B-4D29-A469-30E7D45E0FAF}"/>
              </a:ext>
            </a:extLst>
          </p:cNvPr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Inline-block elements are similar to inline elements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They can have padding and margins added on </a:t>
            </a:r>
            <a:r>
              <a:rPr lang="en-US" b="1" dirty="0">
                <a:solidFill>
                  <a:schemeClr val="bg1"/>
                </a:solidFill>
              </a:rPr>
              <a:t>all four sides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You have to declare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display: inline-block</a:t>
            </a:r>
            <a:r>
              <a:rPr lang="en-US" dirty="0"/>
              <a:t> in your CSS code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One common use for using inline-block is for creating navigation links horizontally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364F991-4B55-4F09-991E-43A0A015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5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Inline-Block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915FB23-3393-4CE3-A60E-A2928A063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2C3774CC-D601-4EFD-B0FD-2580C495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66" y="2296660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A48CF3B-4273-4E1B-87A5-1037D6117A37}"/>
              </a:ext>
            </a:extLst>
          </p:cNvPr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0406A78F-66D8-40EB-B9A4-8E42627FC657}"/>
              </a:ext>
            </a:extLst>
          </p:cNvPr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EE5B0-C049-4F2A-85B6-7646A7B83446}"/>
              </a:ext>
            </a:extLst>
          </p:cNvPr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8EAF1BD-0807-4910-BE00-A70A578CEFF1}"/>
              </a:ext>
            </a:extLst>
          </p:cNvPr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89D48D85-393B-478F-BABA-E31A60E4FD5D}"/>
              </a:ext>
            </a:extLst>
          </p:cNvPr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B5CE5F79-5429-4245-BACF-D7B96E16E953}"/>
              </a:ext>
            </a:extLst>
          </p:cNvPr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EA08FA1-81F5-4A34-9702-0B7DEE7B8911}"/>
              </a:ext>
            </a:extLst>
          </p:cNvPr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1D8118B-23FE-41E8-AB45-562F86C07A74}"/>
              </a:ext>
            </a:extLst>
          </p:cNvPr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9650711-A1BA-4535-B2C3-3DFB4AFCC41B}"/>
              </a:ext>
            </a:extLst>
          </p:cNvPr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FDF18A6E-B61D-4B7A-8AE8-A84C4584F09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C60134B-0273-4690-8882-96FA1AB9F314}"/>
                </a:ext>
              </a:extLst>
            </p:cNvPr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D4EAF60C-976F-438F-AC74-F35076314857}"/>
              </a:ext>
            </a:extLst>
          </p:cNvPr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0D68380F-ACC0-4C6D-B4DB-DD946007D1FA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57721506-FCFD-4EC4-B615-A449A8918459}"/>
                </a:ext>
              </a:extLst>
            </p:cNvPr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511CA0ED-2A50-43DB-834A-B810A9E2A00A}"/>
              </a:ext>
            </a:extLst>
          </p:cNvPr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31" name="Rounded Rectangle 24">
              <a:extLst>
                <a:ext uri="{FF2B5EF4-FFF2-40B4-BE49-F238E27FC236}">
                  <a16:creationId xmlns:a16="http://schemas.microsoft.com/office/drawing/2014/main" id="{BAE3CD18-3DEA-4C03-B55E-69071391FA48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0396950-79BA-48A8-B909-A63AC3EFDF35}"/>
                </a:ext>
              </a:extLst>
            </p:cNvPr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66409FF1-2CB7-4805-B688-A05BF5E8588C}"/>
              </a:ext>
            </a:extLst>
          </p:cNvPr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34" name="Rounded Rectangle 28">
              <a:extLst>
                <a:ext uri="{FF2B5EF4-FFF2-40B4-BE49-F238E27FC236}">
                  <a16:creationId xmlns:a16="http://schemas.microsoft.com/office/drawing/2014/main" id="{D4659A17-47BC-4B43-961B-5EE2599B6B3D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604735D5-7BED-4F19-B601-326B47ABA5BC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FABF4CE9-8B5C-47FC-8C7C-942E3F91878B}"/>
              </a:ext>
            </a:extLst>
          </p:cNvPr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7" name="Rounded Rectangle 38">
              <a:extLst>
                <a:ext uri="{FF2B5EF4-FFF2-40B4-BE49-F238E27FC236}">
                  <a16:creationId xmlns:a16="http://schemas.microsoft.com/office/drawing/2014/main" id="{F80030E7-BE69-4626-9302-A48374ACD05C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E093A9DD-7912-4F44-972C-43DB49FE525F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D11D7C76-273D-4EBF-B0E4-728CC31FB20A}"/>
              </a:ext>
            </a:extLst>
          </p:cNvPr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40" name="Rounded Rectangle 34">
              <a:extLst>
                <a:ext uri="{FF2B5EF4-FFF2-40B4-BE49-F238E27FC236}">
                  <a16:creationId xmlns:a16="http://schemas.microsoft.com/office/drawing/2014/main" id="{70D0D2BC-DE6D-41DE-B877-652DBBF6F9F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8D968D06-789D-488D-99A7-A492B2AEA616}"/>
                </a:ext>
              </a:extLst>
            </p:cNvPr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B9C1581D-8CC7-4E52-B1E1-DD96EBF431A3}"/>
              </a:ext>
            </a:extLst>
          </p:cNvPr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524C1B78-5638-4762-BBB1-9FD5E7A69023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C5B9A28C-9C12-4627-A6E2-A0FF7B1B1286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45" name="Picture 50">
            <a:extLst>
              <a:ext uri="{FF2B5EF4-FFF2-40B4-BE49-F238E27FC236}">
                <a16:creationId xmlns:a16="http://schemas.microsoft.com/office/drawing/2014/main" id="{29B0F79E-3F5D-4868-BB40-1740318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287604"/>
            <a:ext cx="2840242" cy="1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1D555E-D130-49F7-8497-16BC6F9A93E9}"/>
              </a:ext>
            </a:extLst>
          </p:cNvPr>
          <p:cNvSpPr/>
          <p:nvPr/>
        </p:nvSpPr>
        <p:spPr bwMode="auto">
          <a:xfrm>
            <a:off x="3688500" y="729000"/>
            <a:ext cx="4815000" cy="378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css width and heigh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8" y="1764000"/>
            <a:ext cx="4254203" cy="211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ED6848-EAFE-42F0-ABE8-9EA08D2D44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Width and Height Dimensions</a:t>
            </a:r>
          </a:p>
        </p:txBody>
      </p:sp>
    </p:spTree>
    <p:extLst>
      <p:ext uri="{BB962C8B-B14F-4D97-AF65-F5344CB8AC3E}">
        <p14:creationId xmlns:p14="http://schemas.microsoft.com/office/powerpoint/2010/main" val="1321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6189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</a:rPr>
              <a:t>Width</a:t>
            </a:r>
            <a:r>
              <a:rPr lang="en-US" sz="3499" dirty="0"/>
              <a:t> – defines the width of the element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60" y="4796888"/>
            <a:ext cx="4349163" cy="63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983" y="4688672"/>
            <a:ext cx="3278969" cy="1635396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4357818" y="3096384"/>
            <a:ext cx="3387011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240px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321930" y="3096384"/>
            <a:ext cx="3559799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843" y="1852341"/>
            <a:ext cx="4199650" cy="1036800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2799" dirty="0"/>
              <a:t> (default)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Auto-calculated width</a:t>
            </a:r>
            <a:endParaRPr lang="bg-BG" sz="2799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21410" y="1852341"/>
            <a:ext cx="3298828" cy="1036800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noProof="1">
                <a:solidFill>
                  <a:schemeClr val="bg1"/>
                </a:solidFill>
              </a:rPr>
              <a:t>pixels</a:t>
            </a:r>
            <a:r>
              <a:rPr lang="en-US" sz="2799" noProof="1"/>
              <a:t> / </a:t>
            </a:r>
            <a:r>
              <a:rPr lang="en-US" sz="2799" b="1" noProof="1">
                <a:solidFill>
                  <a:schemeClr val="bg1"/>
                </a:solidFill>
              </a:rPr>
              <a:t>em </a:t>
            </a:r>
            <a:r>
              <a:rPr lang="en-US" sz="2799" noProof="1"/>
              <a:t>/ </a:t>
            </a:r>
            <a:r>
              <a:rPr lang="en-US" sz="2799" b="1" noProof="1">
                <a:solidFill>
                  <a:schemeClr val="bg1"/>
                </a:solidFill>
              </a:rPr>
              <a:t>rem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Fixed width</a:t>
            </a:r>
            <a:endParaRPr lang="en-US" sz="2799" noProof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11" y="4827278"/>
            <a:ext cx="3597974" cy="179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8178378" y="1434017"/>
            <a:ext cx="3586146" cy="1467575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percentages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Relative to container's width</a:t>
            </a:r>
          </a:p>
        </p:txBody>
      </p:sp>
      <p:sp>
        <p:nvSpPr>
          <p:cNvPr id="19" name="Текстово поле 10"/>
          <p:cNvSpPr txBox="1"/>
          <p:nvPr/>
        </p:nvSpPr>
        <p:spPr>
          <a:xfrm>
            <a:off x="8220916" y="3096384"/>
            <a:ext cx="3586146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50%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BF73689-07A3-4A8B-BCB3-676DCF4EA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5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/>
      <p:bldP spid="16" grpId="0"/>
      <p:bldP spid="18" grpId="0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Max-width - defines the 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width the element can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width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 150px;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you can use numeric values like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percentages</a:t>
            </a: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>
              <a:buClr>
                <a:schemeClr val="tx1"/>
              </a:buClr>
            </a:pP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max width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43" y="1719000"/>
            <a:ext cx="3623562" cy="441481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95FA01F-589D-444A-BD68-FF8F4FAB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122</a:t>
            </a:fld>
            <a:endParaRPr lang="en-US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F77A7CD-6A31-46A7-A392-6D034BCB6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90" y="1817779"/>
            <a:ext cx="3217456" cy="17520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9F3E01F-74C2-48C4-81E1-C00BEFEC5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10" y="4305455"/>
            <a:ext cx="2968988" cy="161677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38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Min-width - defines the </a:t>
            </a:r>
            <a:r>
              <a:rPr lang="en-GB" b="1" dirty="0">
                <a:solidFill>
                  <a:schemeClr val="bg1"/>
                </a:solidFill>
              </a:rPr>
              <a:t>minimum</a:t>
            </a:r>
            <a:r>
              <a:rPr lang="en-GB" dirty="0"/>
              <a:t> </a:t>
            </a:r>
            <a:r>
              <a:rPr lang="en-US" dirty="0"/>
              <a:t>width the element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300px;</a:t>
            </a:r>
            <a:r>
              <a:rPr lang="en-US" b="1" dirty="0"/>
              <a:t>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min width will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sz="3400" dirty="0"/>
              <a:t>If the </a:t>
            </a:r>
            <a:r>
              <a:rPr lang="en-US" sz="3400" b="1" dirty="0">
                <a:solidFill>
                  <a:schemeClr val="bg1"/>
                </a:solidFill>
              </a:rPr>
              <a:t>minimum</a:t>
            </a:r>
            <a:r>
              <a:rPr lang="en-US" sz="3400" dirty="0"/>
              <a:t> width is </a:t>
            </a:r>
            <a:r>
              <a:rPr lang="en-US" sz="3400" b="1" dirty="0">
                <a:solidFill>
                  <a:schemeClr val="bg1"/>
                </a:solidFill>
              </a:rPr>
              <a:t>smaller</a:t>
            </a:r>
            <a:r>
              <a:rPr lang="en-US" sz="3400" dirty="0"/>
              <a:t> than the element's </a:t>
            </a:r>
            <a:r>
              <a:rPr lang="en-US" sz="3400" b="1" dirty="0">
                <a:solidFill>
                  <a:schemeClr val="bg1"/>
                </a:solidFill>
              </a:rPr>
              <a:t>actual</a:t>
            </a:r>
            <a:r>
              <a:rPr lang="en-US" sz="3400" dirty="0"/>
              <a:t>  width, the min width has </a:t>
            </a:r>
            <a:r>
              <a:rPr lang="en-US" sz="3400" b="1" dirty="0">
                <a:solidFill>
                  <a:schemeClr val="bg1"/>
                </a:solidFill>
              </a:rPr>
              <a:t>no effect </a:t>
            </a:r>
            <a:r>
              <a:rPr lang="en-US" sz="3400" dirty="0"/>
              <a:t>-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sz="3400" dirty="0"/>
              <a:t> 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5px; </a:t>
            </a:r>
          </a:p>
          <a:p>
            <a:pPr marL="442912" lvl="1" indent="0">
              <a:buClr>
                <a:schemeClr val="tx1"/>
              </a:buClr>
              <a:buNone/>
            </a:pP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4915100"/>
            <a:ext cx="5915629" cy="149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E1541E-E02A-4B18-944D-657D418FE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AF883-2CE1-4BC5-9FA8-BF7993CA5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29" y="4321530"/>
            <a:ext cx="5379776" cy="134494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765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 – Example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44494" cy="552876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324254" y="1327839"/>
            <a:ext cx="11441746" cy="24341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I am block element. My width is 200px.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&lt;span&gt;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 am span. My width is the width of my content.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313319" y="4002745"/>
            <a:ext cx="6408802" cy="16954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lightgreen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1" y="4019471"/>
            <a:ext cx="4963539" cy="165586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B5EB8589-076E-415E-81DF-101A473E9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8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– defines the height of the element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442779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802" y="4988358"/>
            <a:ext cx="5831116" cy="1095156"/>
          </a:xfrm>
          <a:prstGeom prst="rect">
            <a:avLst/>
          </a:prstGeom>
        </p:spPr>
      </p:pic>
      <p:sp>
        <p:nvSpPr>
          <p:cNvPr id="8" name="Текстово поле 10"/>
          <p:cNvSpPr txBox="1"/>
          <p:nvPr/>
        </p:nvSpPr>
        <p:spPr>
          <a:xfrm>
            <a:off x="609139" y="3231348"/>
            <a:ext cx="5742435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3" y="4968448"/>
            <a:ext cx="4031780" cy="1654720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6872141" y="3231348"/>
            <a:ext cx="3961773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79801" y="1944029"/>
            <a:ext cx="5831116" cy="1108595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sz="3199" dirty="0"/>
              <a:t>(default)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Auto-calculated height</a:t>
            </a:r>
            <a:endParaRPr lang="bg-BG" sz="3199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725836" y="1944028"/>
            <a:ext cx="4813746" cy="1057313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numeric values like </a:t>
            </a:r>
            <a:r>
              <a:rPr lang="en-US" sz="3199" b="1" noProof="1">
                <a:solidFill>
                  <a:schemeClr val="bg1"/>
                </a:solidFill>
              </a:rPr>
              <a:t>px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pt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em </a:t>
            </a:r>
            <a:r>
              <a:rPr lang="en-US" sz="3199" noProof="1"/>
              <a:t>/ </a:t>
            </a: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%</a:t>
            </a:r>
            <a:endParaRPr lang="en-US" sz="3199" noProof="1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77A788E-82A7-42FD-8FB2-76A263E5A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9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The </a:t>
            </a:r>
            <a:r>
              <a:rPr lang="en-US" sz="3199" b="1" dirty="0">
                <a:solidFill>
                  <a:schemeClr val="bg1"/>
                </a:solidFill>
              </a:rPr>
              <a:t>overflow</a:t>
            </a:r>
            <a:r>
              <a:rPr lang="en-US" sz="3199" dirty="0"/>
              <a:t> property specifies what should happen if </a:t>
            </a:r>
            <a:r>
              <a:rPr lang="en-US" sz="3199" b="1" dirty="0">
                <a:solidFill>
                  <a:schemeClr val="bg1"/>
                </a:solidFill>
              </a:rPr>
              <a:t>content</a:t>
            </a:r>
            <a:r>
              <a:rPr lang="en-US" sz="3199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overflows</a:t>
            </a:r>
            <a:r>
              <a:rPr lang="en-US" sz="3199" dirty="0"/>
              <a:t> an element's box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visible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auto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scroll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hidden</a:t>
            </a:r>
            <a:endParaRPr lang="bg-BG" dirty="0"/>
          </a:p>
        </p:txBody>
      </p:sp>
      <p:sp>
        <p:nvSpPr>
          <p:cNvPr id="16" name="Текстово поле 10"/>
          <p:cNvSpPr txBox="1"/>
          <p:nvPr/>
        </p:nvSpPr>
        <p:spPr>
          <a:xfrm>
            <a:off x="3531669" y="2503723"/>
            <a:ext cx="3844069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visible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721880" y="4140664"/>
            <a:ext cx="1079719" cy="473427"/>
          </a:xfrm>
          <a:prstGeom prst="wedgeRoundRectCallout">
            <a:avLst>
              <a:gd name="adj1" fmla="val -74516"/>
              <a:gd name="adj2" fmla="val 708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auto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942239" y="4139549"/>
            <a:ext cx="1233480" cy="473427"/>
          </a:xfrm>
          <a:prstGeom prst="wedgeRoundRectCallout">
            <a:avLst>
              <a:gd name="adj1" fmla="val -70930"/>
              <a:gd name="adj2" fmla="val 614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scroll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9515110" y="4139549"/>
            <a:ext cx="1341228" cy="473427"/>
          </a:xfrm>
          <a:prstGeom prst="wedgeRoundRectCallout">
            <a:avLst>
              <a:gd name="adj1" fmla="val -69859"/>
              <a:gd name="adj2" fmla="val 58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rgbClr val="FFFFFF"/>
                </a:solidFill>
              </a:rPr>
              <a:t>hidden</a:t>
            </a:r>
            <a:endParaRPr lang="en-US" sz="2399" b="1" noProof="1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AE36C-03BE-4D48-80FD-7EC42E4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68" y="2508853"/>
            <a:ext cx="2969227" cy="1495410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316360" y="1889857"/>
            <a:ext cx="1233480" cy="473427"/>
          </a:xfrm>
          <a:prstGeom prst="wedgeRoundRectCallout">
            <a:avLst>
              <a:gd name="adj1" fmla="val -73719"/>
              <a:gd name="adj2" fmla="val 635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visible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CEE67-E4F4-4322-9F92-FF9D5163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0" y="4792872"/>
            <a:ext cx="3657416" cy="1515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930C7-6026-4E6E-A9AC-6CDBD51E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16" y="4792872"/>
            <a:ext cx="3122765" cy="1527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4E8CB1-154A-4B16-8B57-AD0A8CF4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00" y="4788246"/>
            <a:ext cx="3272401" cy="1527120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BC753B58-3888-4A6F-8F47-D83206C06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Max-height - defines the maximum height the element can be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height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tx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 </a:t>
            </a: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the max height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3251200"/>
            <a:ext cx="5037326" cy="27114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D0831-6AEB-4E8E-9468-C9119AAA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0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Min-height - defines the minimum height the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200px;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will </a:t>
            </a:r>
            <a:br>
              <a:rPr lang="en-US" dirty="0"/>
            </a:br>
            <a:r>
              <a:rPr lang="en-US" dirty="0"/>
              <a:t>be applied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5px;</a:t>
            </a:r>
            <a:r>
              <a:rPr lang="en-US" dirty="0"/>
              <a:t> - 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dirty="0"/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smaller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has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F3CAF-4B46-4DDA-A49A-0C89174D5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1959912"/>
            <a:ext cx="3518677" cy="221772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1780C-10BE-47C3-970C-7241B3162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4284000"/>
            <a:ext cx="3496139" cy="18774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DDAEF73-D1EA-4E13-A7AB-7998FBB07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4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create a </a:t>
            </a:r>
            <a:r>
              <a:rPr lang="en-US" b="1" dirty="0">
                <a:solidFill>
                  <a:schemeClr val="bg1"/>
                </a:solidFill>
              </a:rPr>
              <a:t>section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articles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Exercise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390" b="4614"/>
          <a:stretch/>
        </p:blipFill>
        <p:spPr>
          <a:xfrm>
            <a:off x="1614344" y="2493332"/>
            <a:ext cx="8845521" cy="38149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C268924-E0D5-4D60-89A3-4DDA9D299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5B9D-53DC-42F5-84C5-F5FF986B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constraints: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 &lt;</a:t>
            </a:r>
            <a:r>
              <a:rPr lang="en-US" sz="3000" b="1" dirty="0">
                <a:solidFill>
                  <a:schemeClr val="bg1"/>
                </a:solidFill>
              </a:rPr>
              <a:t>section</a:t>
            </a:r>
            <a:r>
              <a:rPr lang="en-US" sz="3000" dirty="0"/>
              <a:t>&gt; with &lt;</a:t>
            </a:r>
            <a:r>
              <a:rPr lang="en-US" sz="3000" b="1" dirty="0">
                <a:solidFill>
                  <a:schemeClr val="bg1"/>
                </a:solidFill>
              </a:rPr>
              <a:t>article</a:t>
            </a:r>
            <a:r>
              <a:rPr lang="en-US" sz="3000" dirty="0"/>
              <a:t>&gt;, which contains: &lt;</a:t>
            </a:r>
            <a:r>
              <a:rPr lang="en-US" sz="3000" b="1" dirty="0">
                <a:solidFill>
                  <a:schemeClr val="bg1"/>
                </a:solidFill>
              </a:rPr>
              <a:t>h2</a:t>
            </a:r>
            <a:r>
              <a:rPr lang="en-US" sz="3000" dirty="0"/>
              <a:t>&gt;, &lt;</a:t>
            </a:r>
            <a:r>
              <a:rPr lang="en-US" sz="3000" b="1" dirty="0">
                <a:solidFill>
                  <a:schemeClr val="bg1"/>
                </a:solidFill>
              </a:rPr>
              <a:t>h3</a:t>
            </a:r>
            <a:r>
              <a:rPr lang="en-US" sz="3000" dirty="0"/>
              <a:t>&gt; and &lt;</a:t>
            </a:r>
            <a:r>
              <a:rPr lang="en-US" sz="3000" b="1" dirty="0">
                <a:solidFill>
                  <a:schemeClr val="bg1"/>
                </a:solidFill>
              </a:rPr>
              <a:t>p</a:t>
            </a:r>
            <a:r>
              <a:rPr lang="en-US" sz="3000" dirty="0"/>
              <a:t>&gt;</a:t>
            </a:r>
          </a:p>
          <a:p>
            <a:pPr>
              <a:buClr>
                <a:schemeClr val="tx1"/>
              </a:buClr>
            </a:pPr>
            <a:r>
              <a:rPr lang="en-US" sz="3199" dirty="0"/>
              <a:t>Hints: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D60BC-CB70-4FC8-84A3-63A485CA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Solution</a:t>
            </a:r>
          </a:p>
        </p:txBody>
      </p:sp>
      <p:sp>
        <p:nvSpPr>
          <p:cNvPr id="9" name="Текстово поле 7"/>
          <p:cNvSpPr txBox="1"/>
          <p:nvPr/>
        </p:nvSpPr>
        <p:spPr>
          <a:xfrm>
            <a:off x="2476168" y="3114082"/>
            <a:ext cx="7239664" cy="31257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article 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200px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lightgray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172073F-2243-41C7-88C1-A469A97AE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6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D9460-7D8F-489C-BD41-98EFAF0E08E6}"/>
              </a:ext>
            </a:extLst>
          </p:cNvPr>
          <p:cNvSpPr/>
          <p:nvPr/>
        </p:nvSpPr>
        <p:spPr bwMode="auto">
          <a:xfrm>
            <a:off x="3689127" y="729703"/>
            <a:ext cx="4813746" cy="377901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Резултат с изображение за „css width and height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0270" y="1584481"/>
            <a:ext cx="4111460" cy="2084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B5FCFB2-4CE3-43F4-B5A5-8E9A0D0C72D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CSS Box Model Layers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25D3CF-355C-4823-9CA0-8F66F74B4CF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Margin, Padding and Borders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D18E6D-59D0-46D5-8CFD-3D78BDBB73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65" y="40341"/>
            <a:ext cx="9580092" cy="111078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40" y="1413534"/>
            <a:ext cx="8739517" cy="26877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FECAA8-D16F-4CBB-AC0C-CC2A2FB78176}"/>
              </a:ext>
            </a:extLst>
          </p:cNvPr>
          <p:cNvGrpSpPr/>
          <p:nvPr/>
        </p:nvGrpSpPr>
        <p:grpSpPr>
          <a:xfrm>
            <a:off x="1969935" y="3962400"/>
            <a:ext cx="8252126" cy="2717260"/>
            <a:chOff x="1785106" y="3962400"/>
            <a:chExt cx="8252126" cy="2717260"/>
          </a:xfrm>
        </p:grpSpPr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2901000" y="4603010"/>
              <a:ext cx="2184400" cy="537256"/>
            </a:xfrm>
            <a:prstGeom prst="wedgeRoundRectCallout">
              <a:avLst>
                <a:gd name="adj1" fmla="val 14644"/>
                <a:gd name="adj2" fmla="val 98427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margin-top</a:t>
              </a:r>
            </a:p>
          </p:txBody>
        </p:sp>
        <p:sp>
          <p:nvSpPr>
            <p:cNvPr id="21" name="Текстово поле 20"/>
            <p:cNvSpPr txBox="1"/>
            <p:nvPr/>
          </p:nvSpPr>
          <p:spPr>
            <a:xfrm>
              <a:off x="1785106" y="4984223"/>
              <a:ext cx="7112000" cy="1695437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r>
                <a:rPr lang="en-GB" sz="2400" b="1" dirty="0">
                  <a:solidFill>
                    <a:srgbClr val="800000"/>
                  </a:solidFill>
                  <a:latin typeface="Consolas" panose="020B0609020204030204" pitchFamily="49" charset="0"/>
                </a:rPr>
                <a:t>div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{ 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margin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962524" y="3962400"/>
              <a:ext cx="2266950" cy="537256"/>
            </a:xfrm>
            <a:prstGeom prst="wedgeRoundRectCallout">
              <a:avLst>
                <a:gd name="adj1" fmla="val -35475"/>
                <a:gd name="adj2" fmla="val 218071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margin-right</a:t>
              </a: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7852832" y="5427322"/>
              <a:ext cx="2184400" cy="537256"/>
            </a:xfrm>
            <a:prstGeom prst="wedgeRoundRectCallout">
              <a:avLst>
                <a:gd name="adj1" fmla="val -67757"/>
                <a:gd name="adj2" fmla="val -14402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margin-left</a:t>
              </a:r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6278032" y="4606976"/>
              <a:ext cx="2667000" cy="537256"/>
            </a:xfrm>
            <a:prstGeom prst="wedgeRoundRectCallout">
              <a:avLst>
                <a:gd name="adj1" fmla="val -53526"/>
                <a:gd name="adj2" fmla="val 121128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margin-bottom</a:t>
              </a:r>
            </a:p>
          </p:txBody>
        </p:sp>
      </p:grp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9747445" y="3425144"/>
            <a:ext cx="2184400" cy="537256"/>
          </a:xfrm>
          <a:prstGeom prst="wedgeRoundRectCallout">
            <a:avLst>
              <a:gd name="adj1" fmla="val -73477"/>
              <a:gd name="adj2" fmla="val -70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260152" y="1674000"/>
            <a:ext cx="1428750" cy="537256"/>
          </a:xfrm>
          <a:prstGeom prst="wedgeRoundRectCallout">
            <a:avLst>
              <a:gd name="adj1" fmla="val 94223"/>
              <a:gd name="adj2" fmla="val 124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margin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B612751-A5D8-49FA-91DB-8F01617C2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3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308955" cy="55273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</a:t>
            </a:r>
            <a:r>
              <a:rPr lang="en-US" sz="3199" dirty="0"/>
              <a:t>defines the space </a:t>
            </a:r>
            <a:r>
              <a:rPr lang="en-US" sz="3199" b="1" dirty="0">
                <a:solidFill>
                  <a:schemeClr val="bg1"/>
                </a:solidFill>
              </a:rPr>
              <a:t>outside</a:t>
            </a:r>
            <a:r>
              <a:rPr lang="en-US" sz="3199" dirty="0"/>
              <a:t> the element</a:t>
            </a:r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Margins and Paddings</a:t>
            </a:r>
            <a:endParaRPr lang="en-GB" dirty="0"/>
          </a:p>
        </p:txBody>
      </p:sp>
      <p:pic>
        <p:nvPicPr>
          <p:cNvPr id="2054" name="Picture 6" descr="https://blog.hubspot.com/hs-fs/hubfs/Google%20Drive%20Integration/Update%20css%20margin%20vs%20padding-4.png?width=400&amp;name=Update%20css%20margin%20vs%20padding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65" y="2489701"/>
            <a:ext cx="4088478" cy="4088478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5"/>
          <p:cNvSpPr txBox="1">
            <a:spLocks/>
          </p:cNvSpPr>
          <p:nvPr/>
        </p:nvSpPr>
        <p:spPr>
          <a:xfrm>
            <a:off x="6230965" y="1196708"/>
            <a:ext cx="5352234" cy="5176581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397" b="1" dirty="0">
                <a:solidFill>
                  <a:schemeClr val="bg1"/>
                </a:solidFill>
              </a:rPr>
              <a:t>Padding</a:t>
            </a:r>
            <a:r>
              <a:rPr lang="en-US" sz="3397" dirty="0"/>
              <a:t> – defines the space </a:t>
            </a:r>
            <a:r>
              <a:rPr lang="en-US" sz="3397" b="1" dirty="0">
                <a:solidFill>
                  <a:schemeClr val="bg1"/>
                </a:solidFill>
              </a:rPr>
              <a:t>inside</a:t>
            </a:r>
            <a:r>
              <a:rPr lang="en-US" sz="3397" dirty="0"/>
              <a:t> the element</a:t>
            </a:r>
          </a:p>
          <a:p>
            <a:pPr marL="0" indent="0">
              <a:buNone/>
            </a:pPr>
            <a:endParaRPr lang="en-US" sz="3397" dirty="0"/>
          </a:p>
        </p:txBody>
      </p:sp>
      <p:pic>
        <p:nvPicPr>
          <p:cNvPr id="2056" name="Picture 8" descr="https://blog.hubspot.com/hs-fs/hubfs/Google%20Drive%20Integration/Update%20css%20margin%20vs%20padding.png?width=500&amp;name=Update%20css%20margin%20vs%20pad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5" y="2484246"/>
            <a:ext cx="4093934" cy="4093935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2E7274E-34D8-42DE-BCF3-5D2EB524B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0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</a:t>
            </a:r>
            <a:endParaRPr lang="en-US" dirty="0"/>
          </a:p>
        </p:txBody>
      </p:sp>
      <p:sp>
        <p:nvSpPr>
          <p:cNvPr id="11" name="Текстово поле 7"/>
          <p:cNvSpPr txBox="1"/>
          <p:nvPr/>
        </p:nvSpPr>
        <p:spPr>
          <a:xfrm>
            <a:off x="451276" y="1469176"/>
            <a:ext cx="7219315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class="first"&gt;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class="second"&gt;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class="third"&gt;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418"/>
          <a:stretch/>
        </p:blipFill>
        <p:spPr>
          <a:xfrm>
            <a:off x="5589690" y="3635187"/>
            <a:ext cx="2171134" cy="2208526"/>
          </a:xfrm>
          <a:prstGeom prst="rect">
            <a:avLst/>
          </a:prstGeom>
        </p:spPr>
      </p:pic>
      <p:sp>
        <p:nvSpPr>
          <p:cNvPr id="13" name="Текстово поле 7"/>
          <p:cNvSpPr txBox="1"/>
          <p:nvPr/>
        </p:nvSpPr>
        <p:spPr>
          <a:xfrm>
            <a:off x="451274" y="3038095"/>
            <a:ext cx="4790310" cy="34027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 { 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GB" sz="1400" b="1" noProof="1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margin-left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margin-right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5905" y="1557481"/>
            <a:ext cx="2323819" cy="488573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7951744" y="4511697"/>
            <a:ext cx="599930" cy="45550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6308CAD-8FCA-46F1-92B8-C386F77E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13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  <a:endParaRPr lang="en-US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52419" y="1584481"/>
            <a:ext cx="6478313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652420" y="2569878"/>
            <a:ext cx="6478313" cy="384579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#85c1e9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inline-block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center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000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padding-top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padding-left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padding-bottom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padding-right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9245" y="1442291"/>
            <a:ext cx="2028297" cy="933207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 bwMode="auto">
          <a:xfrm>
            <a:off x="9298451" y="2666341"/>
            <a:ext cx="449883" cy="7187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4537" y="3472883"/>
            <a:ext cx="2837711" cy="246633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9909DDE-5E15-4AED-B642-63905AB98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B912DAA-217F-4F52-8E4D-6604A2BC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Shorthand margin rules: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Shorthand padding rules: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FA082-8065-496E-95EB-8062A3DF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Shorthand Margin / Padding</a:t>
            </a:r>
          </a:p>
        </p:txBody>
      </p:sp>
      <p:sp>
        <p:nvSpPr>
          <p:cNvPr id="7" name="Текстово поле 20">
            <a:extLst>
              <a:ext uri="{FF2B5EF4-FFF2-40B4-BE49-F238E27FC236}">
                <a16:creationId xmlns:a16="http://schemas.microsoft.com/office/drawing/2014/main" id="{85564FDD-48FE-47E2-9957-E970A987A9EF}"/>
              </a:ext>
            </a:extLst>
          </p:cNvPr>
          <p:cNvSpPr txBox="1"/>
          <p:nvPr/>
        </p:nvSpPr>
        <p:spPr>
          <a:xfrm>
            <a:off x="635596" y="2079353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F978D562-02FC-49C3-A2EC-31909523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0" y="3025431"/>
            <a:ext cx="863996" cy="415997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1B55171-2C95-4BD5-A3D8-4B01D646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04" y="3031781"/>
            <a:ext cx="1089636" cy="409056"/>
          </a:xfrm>
          <a:prstGeom prst="wedgeRoundRectCallout">
            <a:avLst>
              <a:gd name="adj1" fmla="val 31529"/>
              <a:gd name="adj2" fmla="val -784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right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FDE3FE8-4B35-451D-93CA-8BA907B7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323" y="2110191"/>
            <a:ext cx="954361" cy="401068"/>
          </a:xfrm>
          <a:prstGeom prst="wedgeRoundRectCallout">
            <a:avLst>
              <a:gd name="adj1" fmla="val -35519"/>
              <a:gd name="adj2" fmla="val 74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79BF2C5-48F4-4A03-B2C6-C705EFC32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251" y="2110191"/>
            <a:ext cx="1306660" cy="401068"/>
          </a:xfrm>
          <a:prstGeom prst="wedgeRoundRectCallout">
            <a:avLst>
              <a:gd name="adj1" fmla="val 34810"/>
              <a:gd name="adj2" fmla="val 80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bottom</a:t>
            </a:r>
          </a:p>
        </p:txBody>
      </p:sp>
      <p:sp>
        <p:nvSpPr>
          <p:cNvPr id="24" name="Текстово поле 20">
            <a:extLst>
              <a:ext uri="{FF2B5EF4-FFF2-40B4-BE49-F238E27FC236}">
                <a16:creationId xmlns:a16="http://schemas.microsoft.com/office/drawing/2014/main" id="{0224BE4E-8126-40B4-B328-EE9B56CA1002}"/>
              </a:ext>
            </a:extLst>
          </p:cNvPr>
          <p:cNvSpPr txBox="1"/>
          <p:nvPr/>
        </p:nvSpPr>
        <p:spPr>
          <a:xfrm>
            <a:off x="7265695" y="2079353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313AA8FA-CF50-4BAE-9830-A62EE02B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521" y="3025431"/>
            <a:ext cx="1429997" cy="808464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 &amp; bottom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8EAD124E-A75B-4F02-8765-CC32F945E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657" y="3025431"/>
            <a:ext cx="1429997" cy="808464"/>
          </a:xfrm>
          <a:prstGeom prst="wedgeRoundRectCallout">
            <a:avLst>
              <a:gd name="adj1" fmla="val 22437"/>
              <a:gd name="adj2" fmla="val -65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&amp; right</a:t>
            </a:r>
          </a:p>
        </p:txBody>
      </p:sp>
      <p:sp>
        <p:nvSpPr>
          <p:cNvPr id="44" name="Текстово поле 20">
            <a:extLst>
              <a:ext uri="{FF2B5EF4-FFF2-40B4-BE49-F238E27FC236}">
                <a16:creationId xmlns:a16="http://schemas.microsoft.com/office/drawing/2014/main" id="{2A33F509-CC01-427B-878C-F59A07879D60}"/>
              </a:ext>
            </a:extLst>
          </p:cNvPr>
          <p:cNvSpPr txBox="1"/>
          <p:nvPr/>
        </p:nvSpPr>
        <p:spPr>
          <a:xfrm>
            <a:off x="635596" y="4701161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8px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Текстово поле 20">
            <a:extLst>
              <a:ext uri="{FF2B5EF4-FFF2-40B4-BE49-F238E27FC236}">
                <a16:creationId xmlns:a16="http://schemas.microsoft.com/office/drawing/2014/main" id="{32584A92-1410-49AC-8076-A30A57296733}"/>
              </a:ext>
            </a:extLst>
          </p:cNvPr>
          <p:cNvSpPr txBox="1"/>
          <p:nvPr/>
        </p:nvSpPr>
        <p:spPr>
          <a:xfrm>
            <a:off x="7265695" y="4701161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li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D9920E0-79A3-4043-BBA7-8492D518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9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4" grpId="0" animBg="1"/>
      <p:bldP spid="25" grpId="0" animBg="1"/>
      <p:bldP spid="28" grpId="0" animBg="1"/>
      <p:bldP spid="44" grpId="0" animBg="1"/>
      <p:bldP spid="4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</a:rPr>
              <a:t>Border</a:t>
            </a:r>
            <a:r>
              <a:rPr lang="en-US" sz="3399" dirty="0"/>
              <a:t> – define the style of the borders: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1px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3px</a:t>
            </a:r>
            <a:r>
              <a:rPr lang="en-US" sz="3199" dirty="0"/>
              <a:t>)</a:t>
            </a:r>
            <a:endParaRPr lang="en-US" sz="31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solid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dashed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dotted</a:t>
            </a:r>
            <a:r>
              <a:rPr lang="en-US" sz="3199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color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blue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#eee</a:t>
            </a:r>
            <a:r>
              <a:rPr lang="en-US" sz="3199" dirty="0"/>
              <a:t>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5654" y="1242953"/>
            <a:ext cx="2738709" cy="2384565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790092" y="4515871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dashed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navy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790092" y="5479469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solid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lightblue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192" y="3825144"/>
            <a:ext cx="2626423" cy="2393130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327243" y="3900341"/>
            <a:ext cx="1299830" cy="537116"/>
          </a:xfrm>
          <a:prstGeom prst="wedgeRoundRectCallout">
            <a:avLst>
              <a:gd name="adj1" fmla="val 35062"/>
              <a:gd name="adj2" fmla="val 90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width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167167" y="3900341"/>
            <a:ext cx="1299830" cy="537116"/>
          </a:xfrm>
          <a:prstGeom prst="wedgeRoundRectCallout">
            <a:avLst>
              <a:gd name="adj1" fmla="val 15778"/>
              <a:gd name="adj2" fmla="val 847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924007" y="3900341"/>
            <a:ext cx="1299830" cy="537116"/>
          </a:xfrm>
          <a:prstGeom prst="wedgeRoundRectCallout">
            <a:avLst>
              <a:gd name="adj1" fmla="val -44342"/>
              <a:gd name="adj2" fmla="val 956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color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2B9CD584-14BD-45F9-A0A5-D6C5F8818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4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4843" y="1269000"/>
            <a:ext cx="6566158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160px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#0053ff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border-top-left-radius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border-bottom-style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border-left-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#89af4c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8656"/>
          <a:stretch/>
        </p:blipFill>
        <p:spPr>
          <a:xfrm>
            <a:off x="6996000" y="2252141"/>
            <a:ext cx="4365000" cy="235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F47BCC3-2641-440A-A727-984EB27B4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5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83" y="1459144"/>
            <a:ext cx="7892835" cy="4903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0BC5EFE9-E07D-423B-BB8E-240E0B03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iling Box Archive">
            <a:extLst>
              <a:ext uri="{FF2B5EF4-FFF2-40B4-BE49-F238E27FC236}">
                <a16:creationId xmlns:a16="http://schemas.microsoft.com/office/drawing/2014/main" id="{6F9B1811-8978-45D3-BC43-C30DF51FF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900" y="1134000"/>
            <a:ext cx="3022200" cy="3022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9F164D-8553-412D-93D9-B6CA236415A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Include the Padding and Border in an Element's Total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28588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how the total width and height of an element is calculated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content-box</a:t>
            </a:r>
            <a:r>
              <a:rPr lang="en-US" sz="2800" dirty="0"/>
              <a:t> </a:t>
            </a:r>
            <a:r>
              <a:rPr lang="en-US" dirty="0"/>
              <a:t>- initial and default value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properties include the content 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They</a:t>
            </a:r>
            <a:r>
              <a:rPr lang="en-US" b="1" dirty="0">
                <a:solidFill>
                  <a:schemeClr val="bg1"/>
                </a:solidFill>
              </a:rPr>
              <a:t> do NOT include </a:t>
            </a:r>
            <a:r>
              <a:rPr lang="en-US" dirty="0"/>
              <a:t>the padding, border and margin</a:t>
            </a:r>
          </a:p>
          <a:p>
            <a:pPr lvl="1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987030" y="4104000"/>
            <a:ext cx="5760000" cy="19416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58" y="4104000"/>
            <a:ext cx="2095500" cy="194165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F5FEDF5C-5D6B-4EA4-B8A5-BFE26CAB6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5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13999"/>
            <a:ext cx="11665598" cy="5410891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full width is: </a:t>
            </a:r>
            <a:r>
              <a:rPr lang="en-US" b="1" dirty="0">
                <a:solidFill>
                  <a:schemeClr val="bg1"/>
                </a:solidFill>
              </a:rPr>
              <a:t>200px + 2*10px + 2*5px = 230px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207283"/>
            <a:ext cx="6255439" cy="280343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2330313"/>
            <a:ext cx="3354727" cy="267886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5899E-51D5-462D-9EEC-69DEDA2A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0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border-box</a:t>
            </a:r>
            <a:r>
              <a:rPr lang="en-US" dirty="0"/>
              <a:t> - the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 and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 of the element apply to all parts of the element: the 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, the </a:t>
            </a: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 and the </a:t>
            </a:r>
            <a:r>
              <a:rPr lang="en-US" b="1" dirty="0">
                <a:solidFill>
                  <a:schemeClr val="bg1"/>
                </a:solidFill>
              </a:rPr>
              <a:t>borders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 full width is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content width is equal to: </a:t>
            </a:r>
            <a:r>
              <a:rPr lang="en-US" b="1" dirty="0">
                <a:solidFill>
                  <a:schemeClr val="bg1"/>
                </a:solidFill>
              </a:rPr>
              <a:t>200px - 2*10px - 2*5px = 170px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112789"/>
            <a:ext cx="5115323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200px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10px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5px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974669"/>
            <a:ext cx="2200275" cy="19716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8E5698D0-02A7-4557-BAD1-D9F754760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91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Content-box vs Border-box</a:t>
            </a:r>
          </a:p>
        </p:txBody>
      </p:sp>
      <p:pic>
        <p:nvPicPr>
          <p:cNvPr id="14340" name="Picture 4" descr="Резултат с изображение за „content-box vs border-box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87" y="1181330"/>
            <a:ext cx="5292225" cy="547417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5E62CAA7-E06A-4240-B5A4-33E56E609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8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The box-sizing </a:t>
            </a:r>
            <a:r>
              <a:rPr lang="en-GB" b="1" dirty="0">
                <a:solidFill>
                  <a:schemeClr val="bg1"/>
                </a:solidFill>
              </a:rPr>
              <a:t>Reset</a:t>
            </a:r>
            <a:r>
              <a:rPr lang="en-GB" dirty="0"/>
              <a:t> takes care of the box-sizing of every element by setting it to border-box using universal CSS selector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Save your </a:t>
            </a:r>
            <a:r>
              <a:rPr lang="en-GB" b="1" dirty="0">
                <a:solidFill>
                  <a:schemeClr val="bg1"/>
                </a:solidFill>
              </a:rPr>
              <a:t>time</a:t>
            </a:r>
            <a:r>
              <a:rPr lang="en-GB" dirty="0"/>
              <a:t> and don't write the same thing </a:t>
            </a:r>
            <a:r>
              <a:rPr lang="en-GB" b="1" dirty="0">
                <a:solidFill>
                  <a:schemeClr val="bg1"/>
                </a:solidFill>
              </a:rPr>
              <a:t>again-and-again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Set the "</a:t>
            </a:r>
            <a:r>
              <a:rPr lang="en-GB" b="1" dirty="0">
                <a:solidFill>
                  <a:schemeClr val="bg1"/>
                </a:solidFill>
              </a:rPr>
              <a:t>universal box-sizing</a:t>
            </a:r>
            <a:r>
              <a:rPr lang="en-GB" dirty="0"/>
              <a:t>" with inheritance: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736793"/>
            <a:ext cx="3825000" cy="29880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*:before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*:after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inherit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57F86A-E132-4098-BB83-FF7EBB9F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163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164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bacus">
            <a:extLst>
              <a:ext uri="{FF2B5EF4-FFF2-40B4-BE49-F238E27FC236}">
                <a16:creationId xmlns:a16="http://schemas.microsoft.com/office/drawing/2014/main" id="{558C0A2F-039A-46AF-84B4-57BE91FFB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900" y="1134000"/>
            <a:ext cx="2932200" cy="2932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601D8D-E148-43D4-99A9-3F8BD230B58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Flexbox Layout Module</a:t>
            </a:r>
          </a:p>
        </p:txBody>
      </p:sp>
    </p:spTree>
    <p:extLst>
      <p:ext uri="{BB962C8B-B14F-4D97-AF65-F5344CB8AC3E}">
        <p14:creationId xmlns:p14="http://schemas.microsoft.com/office/powerpoint/2010/main" val="321910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6000" y="1121143"/>
            <a:ext cx="9769234" cy="5546589"/>
          </a:xfrm>
        </p:spPr>
        <p:txBody>
          <a:bodyPr>
            <a:normAutofit/>
          </a:bodyPr>
          <a:lstStyle/>
          <a:p>
            <a:r>
              <a:rPr lang="en-US" dirty="0"/>
              <a:t>Offers </a:t>
            </a:r>
            <a:r>
              <a:rPr lang="en-US" b="1" dirty="0">
                <a:solidFill>
                  <a:schemeClr val="bg1"/>
                </a:solidFill>
              </a:rPr>
              <a:t>space distribution</a:t>
            </a:r>
            <a:r>
              <a:rPr lang="en-US" dirty="0"/>
              <a:t> between items in an interface and powerful </a:t>
            </a:r>
            <a:r>
              <a:rPr lang="en-US" b="1" dirty="0">
                <a:solidFill>
                  <a:schemeClr val="bg1"/>
                </a:solidFill>
              </a:rPr>
              <a:t>alignment</a:t>
            </a:r>
            <a:r>
              <a:rPr lang="en-US" dirty="0"/>
              <a:t> capabilities </a:t>
            </a:r>
          </a:p>
          <a:p>
            <a:r>
              <a:rPr lang="en-US" dirty="0"/>
              <a:t>Flexbox is a method for laying out items in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endParaRPr lang="en-US" dirty="0"/>
          </a:p>
          <a:p>
            <a:r>
              <a:rPr lang="en-US" dirty="0"/>
              <a:t>Items flex to 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additional space and </a:t>
            </a:r>
            <a:r>
              <a:rPr lang="en-US" b="1" dirty="0">
                <a:solidFill>
                  <a:schemeClr val="bg1"/>
                </a:solidFill>
              </a:rPr>
              <a:t>shrink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fit into smaller spaces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Flexbox?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EB9494-62AA-4CAF-9985-C499F328F4C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For a long time, the only reliable cross browser-compatible tools available for creating CSS layouts were </a:t>
            </a:r>
            <a:r>
              <a:rPr lang="en-US" b="1" dirty="0">
                <a:solidFill>
                  <a:schemeClr val="bg1"/>
                </a:solidFill>
              </a:rPr>
              <a:t>floats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positioning</a:t>
            </a:r>
            <a:endParaRPr lang="bg-BG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These are fine and they work,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but in some ways, they are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also rather limiting and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frustrating</a:t>
            </a:r>
            <a:endParaRPr lang="bg-BG" dirty="0"/>
          </a:p>
        </p:txBody>
      </p:sp>
      <p:pic>
        <p:nvPicPr>
          <p:cNvPr id="2050" name="Picture 2" descr="Резултат с изображение за „flexbox vs positioning and floa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095500"/>
            <a:ext cx="4978400" cy="46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DF7990-5C0C-4E3E-8393-30B6BDF8E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16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9000"/>
            <a:ext cx="11818096" cy="661500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 following simple layout requirements are either </a:t>
            </a:r>
            <a:r>
              <a:rPr lang="en-US" b="1" dirty="0">
                <a:solidFill>
                  <a:schemeClr val="bg1"/>
                </a:solidFill>
              </a:rPr>
              <a:t>difficult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achieve with such tools:</a:t>
            </a:r>
            <a:endParaRPr lang="bg-BG" dirty="0"/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Vertically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centering</a:t>
            </a:r>
            <a:r>
              <a:rPr lang="en-US" sz="3200" dirty="0"/>
              <a:t> a block of content inside its parent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the children of a container take up an </a:t>
            </a:r>
            <a:r>
              <a:rPr lang="en-US" sz="3200" b="1" dirty="0">
                <a:solidFill>
                  <a:schemeClr val="bg1"/>
                </a:solidFill>
              </a:rPr>
              <a:t>equal</a:t>
            </a:r>
            <a:r>
              <a:rPr lang="en-US" sz="3200" dirty="0"/>
              <a:t> amount of the available </a:t>
            </a:r>
            <a:r>
              <a:rPr lang="en-US" sz="3200" b="1" dirty="0">
                <a:solidFill>
                  <a:schemeClr val="bg1"/>
                </a:solidFill>
              </a:rPr>
              <a:t>width/height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columns in a multiple column layout adopt the </a:t>
            </a:r>
            <a:r>
              <a:rPr lang="en-US" sz="3200" b="1" dirty="0">
                <a:solidFill>
                  <a:schemeClr val="bg1"/>
                </a:solidFill>
              </a:rPr>
              <a:t>same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height</a:t>
            </a:r>
            <a:r>
              <a:rPr lang="en-US" sz="3200" dirty="0"/>
              <a:t> even if they contain a different amount of content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6288259-66A7-4B96-AA67-6CFC609D1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66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1916044"/>
            <a:ext cx="3150000" cy="1322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98C316-EAA9-4202-A5A8-0D853439D60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sz="4000" dirty="0"/>
              <a:t>Expands Items 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57211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turned into a 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 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Its child elements will be turned into </a:t>
            </a:r>
            <a:r>
              <a:rPr lang="en-US" b="1" dirty="0">
                <a:solidFill>
                  <a:schemeClr val="bg1"/>
                </a:solidFill>
              </a:rPr>
              <a:t>flexbox items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744583" y="2670495"/>
            <a:ext cx="4590000" cy="37267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Lorem ipsum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sit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adipiscing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First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Second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Etiam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semper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at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pulvinar, at pulvinar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felis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blandit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 Vestibulum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volutpat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tellus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diam,consequat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gravida libero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rhoncus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ut.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84EE433-F731-43CF-9F88-BA121DBCB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188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22C075E3-7E3B-430A-9421-48C7C1078B78}"/>
              </a:ext>
            </a:extLst>
          </p:cNvPr>
          <p:cNvSpPr txBox="1"/>
          <p:nvPr/>
        </p:nvSpPr>
        <p:spPr>
          <a:xfrm>
            <a:off x="5916000" y="2675804"/>
            <a:ext cx="436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90D390A-5495-4B55-A57B-079CA6981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4149178"/>
            <a:ext cx="5040000" cy="235782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997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Inline-flex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element shares properties of both an 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  <a:r>
              <a:rPr lang="en-US" sz="3600" dirty="0"/>
              <a:t> and a </a:t>
            </a:r>
            <a:r>
              <a:rPr lang="en-US" sz="3600" b="1" dirty="0">
                <a:solidFill>
                  <a:schemeClr val="bg1"/>
                </a:solidFill>
              </a:rPr>
              <a:t>flexbox</a:t>
            </a:r>
            <a:r>
              <a:rPr lang="en-US" sz="3600" dirty="0"/>
              <a:t> element: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inline</a:t>
            </a:r>
            <a:r>
              <a:rPr lang="en-US" sz="3400" dirty="0"/>
              <a:t> because the element behaves like simple text, and inserts itself in a block of text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flexbox</a:t>
            </a:r>
            <a:r>
              <a:rPr lang="en-US" sz="3400" dirty="0"/>
              <a:t> because its child element will be turned into flexbox items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ADB0BD7-F89E-4EE8-8C60-742318FB5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189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A19031B3-EDC4-4322-A376-16C2E89DC4F5}"/>
              </a:ext>
            </a:extLst>
          </p:cNvPr>
          <p:cNvSpPr txBox="1"/>
          <p:nvPr/>
        </p:nvSpPr>
        <p:spPr>
          <a:xfrm>
            <a:off x="6546000" y="1203535"/>
            <a:ext cx="5310000" cy="23725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inline-flex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3em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120px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D92023B-D456-49AB-A78F-77C0B0ED8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938409"/>
            <a:ext cx="5364586" cy="23725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139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ordered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 items are ordered the </a:t>
            </a:r>
            <a:r>
              <a:rPr lang="en-US" b="1" dirty="0">
                <a:solidFill>
                  <a:schemeClr val="bg1"/>
                </a:solidFill>
              </a:rPr>
              <a:t>same way </a:t>
            </a:r>
            <a:r>
              <a:rPr lang="en-US" dirty="0"/>
              <a:t>as the text direction, along the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4374000"/>
            <a:ext cx="6968382" cy="175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BB31EC2A-0A21-4CB9-8FC1-2AF7BFFE25C6}"/>
              </a:ext>
            </a:extLst>
          </p:cNvPr>
          <p:cNvSpPr txBox="1"/>
          <p:nvPr/>
        </p:nvSpPr>
        <p:spPr>
          <a:xfrm>
            <a:off x="1146000" y="2415279"/>
            <a:ext cx="696838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8430CAD-7433-45DC-B724-675F538F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55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ordered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opposite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along the main axis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 ordered</a:t>
            </a:r>
            <a:r>
              <a:rPr lang="bg-BG" dirty="0"/>
              <a:t> </a:t>
            </a: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 along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56" y="1809000"/>
            <a:ext cx="3857625" cy="11360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31" y="3847100"/>
            <a:ext cx="3867150" cy="216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A6F22B1-4BAC-45FE-8CEF-C944CEBCE388}"/>
              </a:ext>
            </a:extLst>
          </p:cNvPr>
          <p:cNvSpPr txBox="1"/>
          <p:nvPr/>
        </p:nvSpPr>
        <p:spPr>
          <a:xfrm>
            <a:off x="741000" y="3005198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3B4D3A05-3570-42FE-91E7-9BA9C39D5BFE}"/>
              </a:ext>
            </a:extLst>
          </p:cNvPr>
          <p:cNvSpPr txBox="1"/>
          <p:nvPr/>
        </p:nvSpPr>
        <p:spPr>
          <a:xfrm>
            <a:off x="741000" y="5401712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07795648-9470-430B-BE01-BA016FED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15000" cy="2457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flexbox items are ordered the </a:t>
            </a:r>
            <a:r>
              <a:rPr lang="en-US" sz="3400" b="1" dirty="0">
                <a:solidFill>
                  <a:schemeClr val="accent1"/>
                </a:solidFill>
              </a:rPr>
              <a:t>opposite</a:t>
            </a:r>
            <a:r>
              <a:rPr lang="en-US" sz="3400" dirty="0"/>
              <a:t> way as the </a:t>
            </a:r>
            <a:r>
              <a:rPr lang="en-US" sz="3400" b="1" dirty="0">
                <a:solidFill>
                  <a:schemeClr val="accent1"/>
                </a:solidFill>
              </a:rPr>
              <a:t>text</a:t>
            </a:r>
            <a:r>
              <a:rPr lang="bg-BG" sz="3400" b="1" dirty="0">
                <a:solidFill>
                  <a:schemeClr val="accent1"/>
                </a:solidFill>
              </a:rPr>
              <a:t> </a:t>
            </a:r>
            <a:r>
              <a:rPr lang="en-US" sz="3400" b="1" dirty="0">
                <a:solidFill>
                  <a:schemeClr val="accent1"/>
                </a:solidFill>
              </a:rPr>
              <a:t>direction</a:t>
            </a:r>
            <a:r>
              <a:rPr lang="en-US" sz="3400" dirty="0"/>
              <a:t>, along the </a:t>
            </a:r>
            <a:r>
              <a:rPr lang="en-US" sz="3400" b="1" dirty="0">
                <a:solidFill>
                  <a:schemeClr val="accent1"/>
                </a:solidFill>
              </a:rPr>
              <a:t>cross axis</a:t>
            </a:r>
            <a:endParaRPr lang="en-US" sz="3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142751"/>
            <a:ext cx="5715000" cy="336424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2988899-FAC2-4620-A0A9-BF03E5693E02}"/>
              </a:ext>
            </a:extLst>
          </p:cNvPr>
          <p:cNvSpPr txBox="1"/>
          <p:nvPr/>
        </p:nvSpPr>
        <p:spPr>
          <a:xfrm>
            <a:off x="6038030" y="1359000"/>
            <a:ext cx="571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D82A8D4-EF0A-4E66-BF33-E9068B57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13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22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if flexbox items appear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 or on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within a flexbox container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remain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, no matter what, and will eventually overflow if needed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474779"/>
            <a:ext cx="6349226" cy="183422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3381FF-4EED-4D20-94DF-7ED4F5546B35}"/>
              </a:ext>
            </a:extLst>
          </p:cNvPr>
          <p:cNvSpPr txBox="1"/>
          <p:nvPr/>
        </p:nvSpPr>
        <p:spPr>
          <a:xfrm>
            <a:off x="711317" y="2439000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nowrap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5EF8FF7-A228-462D-966C-A1C3375F9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99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191711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</a:p>
          <a:p>
            <a:pPr>
              <a:buClr>
                <a:schemeClr val="tx1"/>
              </a:buClr>
              <a:buNone/>
            </a:pPr>
            <a:r>
              <a:rPr lang="bg-BG" dirty="0"/>
              <a:t>	</a:t>
            </a:r>
            <a:r>
              <a:rPr lang="en-US" dirty="0"/>
              <a:t>among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  <a:r>
              <a:rPr lang="en-US" dirty="0"/>
              <a:t>among </a:t>
            </a:r>
            <a:r>
              <a:rPr lang="en-US" b="1" dirty="0">
                <a:solidFill>
                  <a:schemeClr val="bg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Any additional line will appear </a:t>
            </a:r>
            <a:endParaRPr lang="bg-BG" dirty="0"/>
          </a:p>
          <a:p>
            <a:pPr lvl="1">
              <a:buClr>
                <a:schemeClr val="tx1"/>
              </a:buClr>
              <a:buNone/>
            </a:pPr>
            <a:r>
              <a:rPr lang="bg-BG" b="1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previous 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3" y="1517650"/>
            <a:ext cx="4299421" cy="156439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>
          <a:xfrm>
            <a:off x="7305773" y="4673600"/>
            <a:ext cx="4524277" cy="173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0C45CCF8-F75C-4BC6-B6CF-A5C1B2B8D4EC}"/>
              </a:ext>
            </a:extLst>
          </p:cNvPr>
          <p:cNvSpPr txBox="1"/>
          <p:nvPr/>
        </p:nvSpPr>
        <p:spPr>
          <a:xfrm>
            <a:off x="707090" y="25304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EC31F9-B001-4584-93DA-5CC97E9399A3}"/>
              </a:ext>
            </a:extLst>
          </p:cNvPr>
          <p:cNvSpPr txBox="1"/>
          <p:nvPr/>
        </p:nvSpPr>
        <p:spPr>
          <a:xfrm>
            <a:off x="707090" y="58197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2AC734E-2C06-4D9E-A898-8A626BD0E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9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flex-flow</a:t>
            </a:r>
            <a:r>
              <a:rPr lang="en-US" dirty="0"/>
              <a:t> is a shorthand for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flex-direction</a:t>
            </a:r>
            <a:r>
              <a:rPr lang="en-US" dirty="0"/>
              <a:t> and </a:t>
            </a:r>
            <a:br>
              <a:rPr lang="en-US" dirty="0"/>
            </a:b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</a:t>
            </a:r>
            <a:r>
              <a:rPr lang="en-US" dirty="0"/>
              <a:t>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 The default value 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nowrap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786000" y="3249000"/>
            <a:ext cx="756000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 ||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b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22704B6-FC1E-492B-9EF9-AAE6AD3EF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grid</a:t>
            </a:r>
            <a:r>
              <a:rPr lang="en-US" dirty="0"/>
              <a:t> items are aligned according to the </a:t>
            </a:r>
            <a:r>
              <a:rPr lang="en-US" b="1" dirty="0">
                <a:solidFill>
                  <a:schemeClr val="bg1"/>
                </a:solidFill>
              </a:rPr>
              <a:t>main</a:t>
            </a:r>
            <a:r>
              <a:rPr lang="en-US" dirty="0"/>
              <a:t> axis,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 container's main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304239"/>
            <a:ext cx="5994707" cy="14015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11B146D2-8DF0-4E72-84D2-D1408BF01BF9}"/>
              </a:ext>
            </a:extLst>
          </p:cNvPr>
          <p:cNvSpPr txBox="1"/>
          <p:nvPr/>
        </p:nvSpPr>
        <p:spPr>
          <a:xfrm>
            <a:off x="696000" y="2455703"/>
            <a:ext cx="599470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4E19041-5876-4C87-82F8-8A252EDC8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8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 container's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 </a:t>
            </a:r>
            <a:r>
              <a:rPr lang="en-US" b="1" dirty="0">
                <a:solidFill>
                  <a:schemeClr val="bg1"/>
                </a:solidFill>
              </a:rPr>
              <a:t>centered</a:t>
            </a:r>
            <a:r>
              <a:rPr lang="en-US" dirty="0"/>
              <a:t> along the container's main axis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50" y="2502758"/>
            <a:ext cx="5061276" cy="10097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" y="5560052"/>
            <a:ext cx="4513257" cy="87819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523A17D-E574-4C8F-BADD-367CB750FFC9}"/>
              </a:ext>
            </a:extLst>
          </p:cNvPr>
          <p:cNvSpPr txBox="1"/>
          <p:nvPr/>
        </p:nvSpPr>
        <p:spPr>
          <a:xfrm>
            <a:off x="711027" y="2713919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080352A5-4B4A-4F79-A82E-806AD265DA9C}"/>
              </a:ext>
            </a:extLst>
          </p:cNvPr>
          <p:cNvSpPr txBox="1"/>
          <p:nvPr/>
        </p:nvSpPr>
        <p:spPr>
          <a:xfrm>
            <a:off x="711026" y="4662830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393D25E-472F-496D-8B1E-A5446C7C1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3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between</a:t>
            </a:r>
            <a:r>
              <a:rPr lang="en-US" dirty="0"/>
              <a:t> the flexbox items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 the flexbox items: this adds space 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first item and 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 the last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2073664"/>
            <a:ext cx="5038304" cy="9679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9" y="5577073"/>
            <a:ext cx="3876675" cy="762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8013F07-659C-4788-929D-21370F10D40C}"/>
              </a:ext>
            </a:extLst>
          </p:cNvPr>
          <p:cNvSpPr txBox="1"/>
          <p:nvPr/>
        </p:nvSpPr>
        <p:spPr>
          <a:xfrm>
            <a:off x="741001" y="226391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82FD8FBE-5E61-4714-B6C0-D8B21C45E628}"/>
              </a:ext>
            </a:extLst>
          </p:cNvPr>
          <p:cNvSpPr txBox="1"/>
          <p:nvPr/>
        </p:nvSpPr>
        <p:spPr>
          <a:xfrm>
            <a:off x="741001" y="474605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09BB691-5FBF-4BC3-82E1-FB9B34203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aligned according to the </a:t>
            </a:r>
            <a:r>
              <a:rPr lang="en-US" b="1" dirty="0">
                <a:solidFill>
                  <a:schemeClr val="bg1"/>
                </a:solidFill>
              </a:rPr>
              <a:t>cross</a:t>
            </a:r>
            <a:r>
              <a:rPr lang="en-US" dirty="0"/>
              <a:t> axis, within a line of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aligned at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9" y="3798333"/>
            <a:ext cx="4535363" cy="259803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C47B027B-A97B-4241-97DE-77D5508B2CFC}"/>
              </a:ext>
            </a:extLst>
          </p:cNvPr>
          <p:cNvSpPr txBox="1"/>
          <p:nvPr/>
        </p:nvSpPr>
        <p:spPr>
          <a:xfrm>
            <a:off x="682699" y="2394000"/>
            <a:ext cx="453536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9FD2863-271F-48AF-A56D-0CFD8CF6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40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349049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83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644447A-AC50-4AA0-A576-D3B9D89CD444}"/>
              </a:ext>
            </a:extLst>
          </p:cNvPr>
          <p:cNvSpPr txBox="1"/>
          <p:nvPr/>
        </p:nvSpPr>
        <p:spPr>
          <a:xfrm>
            <a:off x="713201" y="2400978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F9D8F304-FC46-4FB1-B7D0-69621AC62B42}"/>
              </a:ext>
            </a:extLst>
          </p:cNvPr>
          <p:cNvSpPr txBox="1"/>
          <p:nvPr/>
        </p:nvSpPr>
        <p:spPr>
          <a:xfrm>
            <a:off x="703075" y="4309894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5889B71-4B8A-4DF8-97D9-B29FDB06C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24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baseline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will stretch across</a:t>
            </a:r>
            <a:r>
              <a:rPr lang="bg-BG" dirty="0"/>
              <a:t> </a:t>
            </a:r>
            <a:r>
              <a:rPr lang="en-US" dirty="0"/>
              <a:t>the whole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0" y="1359000"/>
            <a:ext cx="38766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31" y="3954846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A6D705-94CB-41A5-AA23-78F3C54D01A3}"/>
              </a:ext>
            </a:extLst>
          </p:cNvPr>
          <p:cNvSpPr txBox="1"/>
          <p:nvPr/>
        </p:nvSpPr>
        <p:spPr>
          <a:xfrm>
            <a:off x="651000" y="241064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baseline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401F10D9-F935-443D-ABA6-123439184BB5}"/>
              </a:ext>
            </a:extLst>
          </p:cNvPr>
          <p:cNvSpPr txBox="1"/>
          <p:nvPr/>
        </p:nvSpPr>
        <p:spPr>
          <a:xfrm>
            <a:off x="650117" y="437400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43483F8-8708-41DE-B833-5800B15BC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68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each line is </a:t>
            </a:r>
            <a:r>
              <a:rPr lang="en-US" b="1" dirty="0">
                <a:solidFill>
                  <a:schemeClr val="bg1"/>
                </a:solidFill>
              </a:rPr>
              <a:t>aligned</a:t>
            </a:r>
            <a:r>
              <a:rPr lang="en-US" dirty="0"/>
              <a:t> within a flexbox 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 only applies if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wrap</a:t>
            </a:r>
            <a:r>
              <a:rPr lang="en-US" sz="3200" dirty="0"/>
              <a:t> </a:t>
            </a:r>
            <a:r>
              <a:rPr lang="en-US" dirty="0"/>
              <a:t>is present, and if there are multiple lines of flexbox items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Each line will stretch to 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/>
              <a:t> the remaining space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CB6969DF-6E49-4C48-9568-DC0DDC42A400}"/>
              </a:ext>
            </a:extLst>
          </p:cNvPr>
          <p:cNvSpPr txBox="1"/>
          <p:nvPr/>
        </p:nvSpPr>
        <p:spPr>
          <a:xfrm>
            <a:off x="1101000" y="3135279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91C8F-9AFF-446B-A5EC-A68289816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36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Content: Stretch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first line is </a:t>
            </a:r>
            <a:r>
              <a:rPr lang="en-US" b="1" dirty="0">
                <a:solidFill>
                  <a:schemeClr val="bg1"/>
                </a:solidFill>
              </a:rPr>
              <a:t>100px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second line is </a:t>
            </a:r>
            <a:r>
              <a:rPr lang="en-US" b="1" dirty="0">
                <a:solidFill>
                  <a:schemeClr val="bg1"/>
                </a:solidFill>
              </a:rPr>
              <a:t>50px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remaining space is </a:t>
            </a:r>
            <a:r>
              <a:rPr lang="en-US" b="1" dirty="0">
                <a:solidFill>
                  <a:schemeClr val="bg1"/>
                </a:solidFill>
              </a:rPr>
              <a:t>150px</a:t>
            </a:r>
            <a:r>
              <a:rPr lang="en-US" dirty="0">
                <a:solidFill>
                  <a:schemeClr val="tx2"/>
                </a:solidFill>
              </a:rPr>
              <a:t> and it is distributed equally amongst the two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98" y="3326825"/>
            <a:ext cx="3857625" cy="32004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Rounded Rectangular Callout 6"/>
          <p:cNvSpPr/>
          <p:nvPr/>
        </p:nvSpPr>
        <p:spPr bwMode="auto">
          <a:xfrm>
            <a:off x="9213952" y="3568572"/>
            <a:ext cx="2677343" cy="1025559"/>
          </a:xfrm>
          <a:prstGeom prst="wedgeRoundRectCallout">
            <a:avLst>
              <a:gd name="adj1" fmla="val -64942"/>
              <a:gd name="adj2" fmla="val 23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first line is 175px high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9213952" y="5150494"/>
            <a:ext cx="2677343" cy="1018035"/>
          </a:xfrm>
          <a:prstGeom prst="wedgeRoundRectCallout">
            <a:avLst>
              <a:gd name="adj1" fmla="val -62827"/>
              <a:gd name="adj2" fmla="val 18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line is 125px high</a:t>
            </a:r>
          </a:p>
        </p:txBody>
      </p:sp>
      <p:sp>
        <p:nvSpPr>
          <p:cNvPr id="12" name="Rounded Rectangular Callout 6">
            <a:extLst>
              <a:ext uri="{FF2B5EF4-FFF2-40B4-BE49-F238E27FC236}">
                <a16:creationId xmlns:a16="http://schemas.microsoft.com/office/drawing/2014/main" id="{A7DD1BAF-8C47-4F85-A721-8C1418F65268}"/>
              </a:ext>
            </a:extLst>
          </p:cNvPr>
          <p:cNvSpPr/>
          <p:nvPr/>
        </p:nvSpPr>
        <p:spPr bwMode="auto">
          <a:xfrm>
            <a:off x="630756" y="4081351"/>
            <a:ext cx="4053347" cy="1721173"/>
          </a:xfrm>
          <a:prstGeom prst="wedgeRoundRectCallout">
            <a:avLst>
              <a:gd name="adj1" fmla="val 53654"/>
              <a:gd name="adj2" fmla="val -21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container is 300px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All boxes are 50px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box is 100px high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3600B75-F378-44C8-BE26-699DB8C11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23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start</a:t>
            </a:r>
            <a:r>
              <a:rPr lang="en-US" dirty="0"/>
              <a:t> of the 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7" y="2709000"/>
            <a:ext cx="4455000" cy="367206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5F8C758B-CFFE-4ED8-807F-5158764C334D}"/>
              </a:ext>
            </a:extLst>
          </p:cNvPr>
          <p:cNvSpPr txBox="1"/>
          <p:nvPr/>
        </p:nvSpPr>
        <p:spPr>
          <a:xfrm>
            <a:off x="741000" y="3349891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C828D2F-1B40-4C0B-823E-FE7045B1D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50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end</a:t>
            </a:r>
            <a:r>
              <a:rPr lang="bg-BG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flexbox container's 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60" y="2709000"/>
            <a:ext cx="4275000" cy="36191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F0CA2792-9E3A-4AF2-A24D-2A2BB13138D0}"/>
              </a:ext>
            </a:extLst>
          </p:cNvPr>
          <p:cNvSpPr txBox="1"/>
          <p:nvPr/>
        </p:nvSpPr>
        <p:spPr>
          <a:xfrm>
            <a:off x="786000" y="3246143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F41946B-4EF2-4177-AB2A-A0F25FAF4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75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center</a:t>
            </a:r>
            <a:r>
              <a:rPr lang="en-US" dirty="0"/>
              <a:t> of the</a:t>
            </a:r>
            <a:r>
              <a:rPr lang="bg-BG" dirty="0"/>
              <a:t> </a:t>
            </a:r>
            <a:r>
              <a:rPr lang="en-US" dirty="0"/>
              <a:t>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2" y="2754883"/>
            <a:ext cx="4534402" cy="371910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ECE7D01F-3379-4B96-91F7-63519D851F36}"/>
              </a:ext>
            </a:extLst>
          </p:cNvPr>
          <p:cNvSpPr txBox="1"/>
          <p:nvPr/>
        </p:nvSpPr>
        <p:spPr>
          <a:xfrm>
            <a:off x="741000" y="3294000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C3FA1E7-ED36-4857-A047-BEDBC5D6B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40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appear </a:t>
            </a:r>
            <a:r>
              <a:rPr lang="en-US" b="1" dirty="0">
                <a:solidFill>
                  <a:schemeClr val="accent1"/>
                </a:solidFill>
              </a:rPr>
              <a:t>between</a:t>
            </a:r>
            <a:r>
              <a:rPr lang="en-US" dirty="0"/>
              <a:t> the lines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01" y="2709000"/>
            <a:ext cx="4936083" cy="387179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828DD145-B041-4DDA-8A0B-E6BBACA2C7C5}"/>
              </a:ext>
            </a:extLst>
          </p:cNvPr>
          <p:cNvSpPr txBox="1"/>
          <p:nvPr/>
        </p:nvSpPr>
        <p:spPr>
          <a:xfrm>
            <a:off x="651000" y="2709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BEBECD2-0CE6-4C96-9918-602BC4CC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38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accent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be distributed equally </a:t>
            </a:r>
            <a:r>
              <a:rPr lang="en-US" b="1" dirty="0">
                <a:solidFill>
                  <a:schemeClr val="accent1"/>
                </a:solidFill>
              </a:rPr>
              <a:t>around</a:t>
            </a:r>
            <a:r>
              <a:rPr lang="en-US" dirty="0"/>
              <a:t> the lines: before the first line, between the two, and after the last 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75" y="3204000"/>
            <a:ext cx="3876675" cy="31623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DBD8F880-6CDD-4C48-B722-D0340C3FC058}"/>
              </a:ext>
            </a:extLst>
          </p:cNvPr>
          <p:cNvSpPr txBox="1"/>
          <p:nvPr/>
        </p:nvSpPr>
        <p:spPr>
          <a:xfrm>
            <a:off x="723502" y="3744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AA72281-A89F-4066-9D84-4A352BA61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54247-613D-4FA2-B808-EA355D05162B}"/>
              </a:ext>
            </a:extLst>
          </p:cNvPr>
          <p:cNvSpPr/>
          <p:nvPr/>
        </p:nvSpPr>
        <p:spPr bwMode="auto">
          <a:xfrm>
            <a:off x="4498578" y="819000"/>
            <a:ext cx="3172422" cy="360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69" y="1539000"/>
            <a:ext cx="5242261" cy="2293489"/>
          </a:xfrm>
          <a:prstGeom prst="roundRect">
            <a:avLst>
              <a:gd name="adj" fmla="val 3093"/>
            </a:avLst>
          </a:prstGeom>
          <a:ln>
            <a:solidFill>
              <a:schemeClr val="tx1"/>
            </a:solidFill>
          </a:ln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C3A1AD-5143-4AF1-B7A7-9E7FCD6361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Expands items 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9904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Order - defines the order of a flexbox item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order of the flexbox items is the one defined </a:t>
            </a:r>
            <a:br>
              <a:rPr lang="en-US" sz="3000" dirty="0"/>
            </a:br>
            <a:r>
              <a:rPr lang="en-US" sz="3000" dirty="0"/>
              <a:t>in the </a:t>
            </a:r>
            <a:r>
              <a:rPr lang="en-US" sz="3000" b="1" dirty="0">
                <a:solidFill>
                  <a:schemeClr val="accent1"/>
                </a:solidFill>
              </a:rPr>
              <a:t>HTML code</a:t>
            </a:r>
            <a:endParaRPr lang="bg-BG" sz="3000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dirty="0"/>
              <a:t>The order is </a:t>
            </a:r>
            <a:r>
              <a:rPr lang="en-US" sz="3200" b="1" dirty="0">
                <a:solidFill>
                  <a:schemeClr val="accent1"/>
                </a:solidFill>
              </a:rPr>
              <a:t>relative</a:t>
            </a:r>
            <a:r>
              <a:rPr lang="en-US" sz="3200" dirty="0"/>
              <a:t> to the flexbox item's </a:t>
            </a:r>
            <a:r>
              <a:rPr lang="en-US" sz="3200" b="1" dirty="0">
                <a:solidFill>
                  <a:schemeClr val="accent1"/>
                </a:solidFill>
              </a:rPr>
              <a:t>siblings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final order is defined when all individual flexbox item order values</a:t>
            </a:r>
            <a:r>
              <a:rPr lang="bg-BG" sz="3200" dirty="0"/>
              <a:t> </a:t>
            </a:r>
            <a:r>
              <a:rPr lang="en-US" sz="3200" dirty="0"/>
              <a:t>are considered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2012251"/>
            <a:ext cx="5151000" cy="153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527733E-CC98-49C3-B8F8-35D5AC82EC62}"/>
              </a:ext>
            </a:extLst>
          </p:cNvPr>
          <p:cNvSpPr txBox="1"/>
          <p:nvPr/>
        </p:nvSpPr>
        <p:spPr>
          <a:xfrm>
            <a:off x="9538500" y="1305866"/>
            <a:ext cx="198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8AD9620-0960-4565-864B-4C39B1E78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2AD3E1C-D4E1-44A4-B29A-CE1E8C46D9F3}"/>
              </a:ext>
            </a:extLst>
          </p:cNvPr>
          <p:cNvSpPr txBox="1"/>
          <p:nvPr/>
        </p:nvSpPr>
        <p:spPr>
          <a:xfrm>
            <a:off x="9606000" y="3960508"/>
            <a:ext cx="1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7A567F2F-C6A6-4AEC-A535-FEA7F20F7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4712678"/>
            <a:ext cx="5151000" cy="14537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 </a:t>
            </a:r>
            <a:r>
              <a:rPr lang="en-US" b="1" dirty="0">
                <a:solidFill>
                  <a:schemeClr val="accent1"/>
                </a:solidFill>
              </a:rPr>
              <a:t>negative</a:t>
            </a:r>
            <a:r>
              <a:rPr lang="en-US" dirty="0"/>
              <a:t> values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set a </a:t>
            </a:r>
            <a:r>
              <a:rPr lang="en-US" b="1" dirty="0">
                <a:solidFill>
                  <a:schemeClr val="accent1"/>
                </a:solidFill>
              </a:rPr>
              <a:t>different</a:t>
            </a:r>
            <a:r>
              <a:rPr lang="en-US" dirty="0"/>
              <a:t> value for each flexbox item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1939757"/>
            <a:ext cx="5688028" cy="168951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4488849"/>
            <a:ext cx="5688028" cy="16754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0393C90-6877-48E6-B118-20A64136D3C6}"/>
              </a:ext>
            </a:extLst>
          </p:cNvPr>
          <p:cNvSpPr txBox="1"/>
          <p:nvPr/>
        </p:nvSpPr>
        <p:spPr>
          <a:xfrm>
            <a:off x="730289" y="2197073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-1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9D45FE2-78CE-412E-A6AA-2F3E5E3835D5}"/>
              </a:ext>
            </a:extLst>
          </p:cNvPr>
          <p:cNvSpPr txBox="1"/>
          <p:nvPr/>
        </p:nvSpPr>
        <p:spPr>
          <a:xfrm>
            <a:off x="730289" y="5116439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7F732C4-6593-49D7-9FF3-6B42A259C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2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Grow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Defines how much a flexbox item should 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 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element will </a:t>
            </a:r>
            <a:r>
              <a:rPr lang="en-US" sz="3000" b="1" dirty="0">
                <a:solidFill>
                  <a:schemeClr val="accent1"/>
                </a:solidFill>
              </a:rPr>
              <a:t>NOT</a:t>
            </a:r>
            <a:r>
              <a:rPr lang="en-US" sz="3000" dirty="0"/>
              <a:t> grow 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 It will only use</a:t>
            </a:r>
            <a:r>
              <a:rPr lang="bg-BG" sz="3000" dirty="0"/>
              <a:t> </a:t>
            </a:r>
            <a:r>
              <a:rPr lang="en-US" sz="3000" dirty="0"/>
              <a:t>the space</a:t>
            </a:r>
            <a:r>
              <a:rPr lang="bg-BG" sz="3000" dirty="0"/>
              <a:t> </a:t>
            </a:r>
            <a:r>
              <a:rPr lang="en-US" sz="3000" dirty="0"/>
              <a:t>it needs</a:t>
            </a:r>
            <a:endParaRPr lang="bg-BG" sz="3000" dirty="0"/>
          </a:p>
          <a:p>
            <a:pPr>
              <a:buClr>
                <a:schemeClr val="tx1"/>
              </a:buClr>
            </a:pPr>
            <a:r>
              <a:rPr lang="en-US" sz="3200" dirty="0"/>
              <a:t>The element will 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 by a factor of 1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will fill up the remaining space if no other</a:t>
            </a:r>
            <a:r>
              <a:rPr lang="bg-BG" sz="3200" dirty="0"/>
              <a:t> </a:t>
            </a:r>
            <a:r>
              <a:rPr lang="en-US" sz="3200" dirty="0"/>
              <a:t>flexbox item has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  <a:r>
              <a:rPr lang="en-US" sz="3200" dirty="0"/>
              <a:t> value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82" y="1950121"/>
            <a:ext cx="5196055" cy="139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606817-94AB-4AF8-8CB9-651E701397D7}"/>
              </a:ext>
            </a:extLst>
          </p:cNvPr>
          <p:cNvSpPr txBox="1"/>
          <p:nvPr/>
        </p:nvSpPr>
        <p:spPr>
          <a:xfrm>
            <a:off x="6739824" y="1256319"/>
            <a:ext cx="519605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8781915-8675-467D-BC6B-CE6AD471A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212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488E117-9791-4C80-9615-B41FCE2FCA36}"/>
              </a:ext>
            </a:extLst>
          </p:cNvPr>
          <p:cNvSpPr txBox="1"/>
          <p:nvPr/>
        </p:nvSpPr>
        <p:spPr>
          <a:xfrm>
            <a:off x="6742842" y="3696884"/>
            <a:ext cx="519303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C102C5C-8253-4888-85B6-8A48E8856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51" y="4398493"/>
            <a:ext cx="5193036" cy="13719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20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much a flexbox item should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 in the container's main axis, the element will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by a factor of 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, and will wrap its content</a:t>
            </a: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4803135"/>
            <a:ext cx="5578375" cy="17174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CAF55DD5-EEA0-4CBA-B770-AFAD18C9BBC5}"/>
              </a:ext>
            </a:extLst>
          </p:cNvPr>
          <p:cNvSpPr txBox="1"/>
          <p:nvPr/>
        </p:nvSpPr>
        <p:spPr>
          <a:xfrm>
            <a:off x="741000" y="2394000"/>
            <a:ext cx="557837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BCAEE8B-2D6E-414D-8BAF-B25AB303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element will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shrink it will retain the width it needs, and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wrap its content</a:t>
            </a:r>
          </a:p>
          <a:p>
            <a:r>
              <a:rPr lang="en-US" dirty="0"/>
              <a:t>Its siblings will shrink to give space to the target element.</a:t>
            </a:r>
          </a:p>
          <a:p>
            <a:pPr lvl="1"/>
            <a:r>
              <a:rPr lang="en-US" dirty="0"/>
              <a:t>Because the target element will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wrap its content, there is a chance for the flexbox container's content to </a:t>
            </a:r>
            <a:r>
              <a:rPr lang="en-US" b="1" dirty="0">
                <a:solidFill>
                  <a:schemeClr val="bg1"/>
                </a:solidFill>
              </a:rPr>
              <a:t>overflow</a:t>
            </a:r>
            <a:endParaRPr lang="en-US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5" y="5279878"/>
            <a:ext cx="3848100" cy="11715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265C9E6-BC00-4D76-AEE2-36A9B76A21D8}"/>
              </a:ext>
            </a:extLst>
          </p:cNvPr>
          <p:cNvSpPr txBox="1"/>
          <p:nvPr/>
        </p:nvSpPr>
        <p:spPr>
          <a:xfrm>
            <a:off x="1146001" y="4419000"/>
            <a:ext cx="386319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2876F33-816B-442F-85DA-368058CA1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80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Basis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initial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 of a flexbox item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element will be automatically sized based on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>
                <a:solidFill>
                  <a:schemeClr val="tx2"/>
                </a:solidFill>
              </a:rPr>
              <a:t>, or on</a:t>
            </a:r>
            <a:r>
              <a:rPr lang="bg-BG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any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tx2"/>
                </a:solidFill>
              </a:rPr>
              <a:t> if they are defined</a:t>
            </a:r>
            <a:endParaRPr lang="bg-BG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define </a:t>
            </a:r>
            <a:r>
              <a:rPr lang="en-US" b="1" dirty="0">
                <a:solidFill>
                  <a:schemeClr val="bg1"/>
                </a:solidFill>
              </a:rPr>
              <a:t>pixel</a:t>
            </a:r>
            <a:r>
              <a:rPr lang="en-US" dirty="0"/>
              <a:t> or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element will wrap its content to avoid any overflow</a:t>
            </a: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2100745"/>
            <a:ext cx="4897350" cy="1336128"/>
          </a:xfrm>
          <a:prstGeom prst="rect">
            <a:avLst/>
          </a:prstGeom>
          <a:ln w="3175" cap="rnd">
            <a:solidFill>
              <a:schemeClr val="accent6">
                <a:lumMod val="10000"/>
              </a:schemeClr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6626A857-6891-487E-965E-55AF6797417C}"/>
              </a:ext>
            </a:extLst>
          </p:cNvPr>
          <p:cNvSpPr txBox="1"/>
          <p:nvPr/>
        </p:nvSpPr>
        <p:spPr>
          <a:xfrm>
            <a:off x="7509724" y="1248354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A6E727C-DCA0-4B9B-93E1-417185E8E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215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0DB0FAC5-61EC-4BC4-9BC0-D16DEA2A57AC}"/>
              </a:ext>
            </a:extLst>
          </p:cNvPr>
          <p:cNvSpPr txBox="1"/>
          <p:nvPr/>
        </p:nvSpPr>
        <p:spPr>
          <a:xfrm>
            <a:off x="7509724" y="3834000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80px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2A576CF-763A-4E24-9615-BE361AEF7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4777146"/>
            <a:ext cx="4895737" cy="153185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26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Flex is the shorthand for: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flex-shrink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flex-basis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default value is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 1 auto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831000" y="4599000"/>
            <a:ext cx="9180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&lt;flex-grow&gt; &lt;flex-shrink&gt; &lt;flex-basis&gt;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A10DE19-7A2E-40CE-AA5E-1C3F64E06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3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Works 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  <a:r>
              <a:rPr lang="en-US" dirty="0"/>
              <a:t>, but applies only to a </a:t>
            </a:r>
            <a:r>
              <a:rPr lang="en-US" b="1" dirty="0">
                <a:solidFill>
                  <a:schemeClr val="bg1"/>
                </a:solidFill>
              </a:rPr>
              <a:t>single </a:t>
            </a:r>
            <a:r>
              <a:rPr lang="en-US" dirty="0"/>
              <a:t>flexbox item, instead of all of them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will use the value of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center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00" y="2529000"/>
            <a:ext cx="2655000" cy="15143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85" y="4458678"/>
            <a:ext cx="2629230" cy="152287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955F204-1B6B-49AB-913D-BAAEB3B1E8D9}"/>
              </a:ext>
            </a:extLst>
          </p:cNvPr>
          <p:cNvSpPr txBox="1"/>
          <p:nvPr/>
        </p:nvSpPr>
        <p:spPr>
          <a:xfrm>
            <a:off x="1191000" y="3114000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22A7203-2CD7-425A-872F-97E927AB364E}"/>
              </a:ext>
            </a:extLst>
          </p:cNvPr>
          <p:cNvSpPr txBox="1"/>
          <p:nvPr/>
        </p:nvSpPr>
        <p:spPr>
          <a:xfrm>
            <a:off x="1190999" y="5156714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4F89736-4F3A-4D3B-A4D7-6AF5199F2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7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align-items: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center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 center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stretch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8" y="2092916"/>
            <a:ext cx="3134903" cy="181248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7" y="4118124"/>
            <a:ext cx="3134903" cy="17880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4C4F09D-0144-47D0-BB42-2E8AD4E91A0F}"/>
              </a:ext>
            </a:extLst>
          </p:cNvPr>
          <p:cNvSpPr txBox="1"/>
          <p:nvPr/>
        </p:nvSpPr>
        <p:spPr>
          <a:xfrm>
            <a:off x="722865" y="2539046"/>
            <a:ext cx="442283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7F0A668E-0896-498C-91F0-5AE8021CD460}"/>
              </a:ext>
            </a:extLst>
          </p:cNvPr>
          <p:cNvSpPr txBox="1"/>
          <p:nvPr/>
        </p:nvSpPr>
        <p:spPr>
          <a:xfrm>
            <a:off x="728171" y="4689000"/>
            <a:ext cx="442282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16F15E4-5908-47A0-99FD-BA438EA09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80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1000" y="1121143"/>
            <a:ext cx="9814234" cy="5546589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Automatically resize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hide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shrink</a:t>
            </a:r>
            <a:r>
              <a:rPr lang="en-US" dirty="0"/>
              <a:t>, or </a:t>
            </a:r>
            <a:r>
              <a:rPr lang="en-US" b="1" dirty="0">
                <a:solidFill>
                  <a:schemeClr val="bg1"/>
                </a:solidFill>
              </a:rPr>
              <a:t>enlarge</a:t>
            </a:r>
            <a:r>
              <a:rPr lang="en-US" dirty="0"/>
              <a:t>, a website, to make it look good on </a:t>
            </a:r>
            <a:r>
              <a:rPr lang="en-US" b="1" dirty="0">
                <a:solidFill>
                  <a:schemeClr val="bg1"/>
                </a:solidFill>
              </a:rPr>
              <a:t>all devices </a:t>
            </a:r>
            <a:r>
              <a:rPr lang="en-US" dirty="0"/>
              <a:t>(desktops, tablets, and phones)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Setting the Viewport: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Add the following 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meta</a:t>
            </a:r>
            <a:r>
              <a:rPr lang="en-US" dirty="0"/>
              <a:t>&gt; element: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This will give the browser instructions on how to control the page's </a:t>
            </a:r>
            <a:r>
              <a:rPr lang="en-US" b="1" dirty="0">
                <a:solidFill>
                  <a:schemeClr val="bg1"/>
                </a:solidFill>
              </a:rPr>
              <a:t>dimensions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scaling</a:t>
            </a:r>
          </a:p>
          <a:p>
            <a:pPr marL="0" indent="0">
              <a:lnSpc>
                <a:spcPts val="3600"/>
              </a:lnSpc>
              <a:buClr>
                <a:schemeClr val="tx1"/>
              </a:buClr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Responsive Web Design?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3081000" y="3969000"/>
            <a:ext cx="8055000" cy="95677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6854D2C-96BB-43C5-B219-B82EEAE164D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Responsive website design consists of the following three main components: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Flexible layouts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Using a flexible grid to create the website layout	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That will dynamically resize to any width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Media queries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Allow designers to specify different styles for specific browser and device circumstances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35D278C-BD3D-4DE9-83B9-29C5D20D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32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Flexible Media</a:t>
            </a:r>
            <a:endParaRPr lang="en-US" dirty="0"/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Makes media (images, video and other format) scalable</a:t>
            </a:r>
            <a:endParaRPr lang="bg-BG" dirty="0"/>
          </a:p>
        </p:txBody>
      </p:sp>
      <p:pic>
        <p:nvPicPr>
          <p:cNvPr id="1026" name="Picture 2" descr="CSS - Responsive - Tutorialspoint">
            <a:extLst>
              <a:ext uri="{FF2B5EF4-FFF2-40B4-BE49-F238E27FC236}">
                <a16:creationId xmlns:a16="http://schemas.microsoft.com/office/drawing/2014/main" id="{07CB303D-BD16-4CD8-9A77-D1CC344C4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"/>
          <a:stretch/>
        </p:blipFill>
        <p:spPr bwMode="auto">
          <a:xfrm>
            <a:off x="2733813" y="2673350"/>
            <a:ext cx="6724374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B8BF210-5A53-4199-829A-24B3A2075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35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Using a Responsive Website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Increased </a:t>
            </a:r>
            <a:r>
              <a:rPr lang="en-US" b="1" dirty="0">
                <a:solidFill>
                  <a:schemeClr val="bg1"/>
                </a:solidFill>
              </a:rPr>
              <a:t>traffic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from mobile users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Lower </a:t>
            </a:r>
            <a:r>
              <a:rPr lang="en-US" b="1" dirty="0">
                <a:solidFill>
                  <a:schemeClr val="bg1"/>
                </a:solidFill>
              </a:rPr>
              <a:t>cost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website maintenance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Provides a seamless </a:t>
            </a:r>
            <a:r>
              <a:rPr lang="en-US" b="1" dirty="0">
                <a:solidFill>
                  <a:schemeClr val="bg1"/>
                </a:solidFill>
              </a:rPr>
              <a:t>User Experience (UI)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Adapts easily to any screen size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Improves your </a:t>
            </a:r>
            <a:r>
              <a:rPr lang="en-US" b="1" dirty="0">
                <a:solidFill>
                  <a:schemeClr val="bg1"/>
                </a:solidFill>
              </a:rPr>
              <a:t>SEO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efforts</a:t>
            </a:r>
            <a:endParaRPr lang="bg-BG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EB9827-5950-49E5-B519-33397DEE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2" t="10749" r="24561" b="14566"/>
          <a:stretch/>
        </p:blipFill>
        <p:spPr>
          <a:xfrm>
            <a:off x="6851650" y="2960803"/>
            <a:ext cx="4509351" cy="384319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B8E1C42-5F2D-44E9-8C04-5E2FF645A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Responsive Website Design Works?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Google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prioritizes responsive websites</a:t>
            </a:r>
          </a:p>
          <a:p>
            <a:pPr fontAlgn="base"/>
            <a:r>
              <a:rPr lang="en-US" b="1" dirty="0"/>
              <a:t>73%</a:t>
            </a:r>
            <a:r>
              <a:rPr lang="en-US" dirty="0"/>
              <a:t> of total </a:t>
            </a:r>
            <a:r>
              <a:rPr lang="en-US" b="1" dirty="0">
                <a:solidFill>
                  <a:schemeClr val="bg1"/>
                </a:solidFill>
              </a:rPr>
              <a:t>eCommerce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revenue comes from mobile</a:t>
            </a:r>
          </a:p>
          <a:p>
            <a:pPr fontAlgn="base"/>
            <a:r>
              <a:rPr lang="en-US" b="1" dirty="0"/>
              <a:t>94%</a:t>
            </a:r>
            <a:r>
              <a:rPr lang="en-US" dirty="0"/>
              <a:t> of people </a:t>
            </a:r>
            <a:r>
              <a:rPr lang="en-US" b="1" dirty="0">
                <a:solidFill>
                  <a:schemeClr val="bg1"/>
                </a:solidFill>
              </a:rPr>
              <a:t>judges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websites on responsive web design</a:t>
            </a:r>
          </a:p>
          <a:p>
            <a:pPr fontAlgn="base"/>
            <a:r>
              <a:rPr lang="en-US" dirty="0"/>
              <a:t>Almost </a:t>
            </a:r>
            <a:r>
              <a:rPr lang="en-US" b="1" dirty="0"/>
              <a:t>63%</a:t>
            </a:r>
            <a:r>
              <a:rPr lang="en-US" dirty="0"/>
              <a:t> of all Internet </a:t>
            </a:r>
            <a:r>
              <a:rPr lang="en-US" b="1" dirty="0">
                <a:solidFill>
                  <a:schemeClr val="bg1"/>
                </a:solidFill>
              </a:rPr>
              <a:t>access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done through the phone</a:t>
            </a:r>
          </a:p>
          <a:p>
            <a:pPr fontAlgn="base"/>
            <a:r>
              <a:rPr lang="bg-BG" b="1" dirty="0"/>
              <a:t>85</a:t>
            </a:r>
            <a:r>
              <a:rPr lang="en-US" b="1" dirty="0"/>
              <a:t>%</a:t>
            </a:r>
            <a:r>
              <a:rPr lang="en-US" dirty="0"/>
              <a:t> of adults own a </a:t>
            </a:r>
            <a:r>
              <a:rPr lang="en-US" b="1" dirty="0">
                <a:solidFill>
                  <a:schemeClr val="bg1"/>
                </a:solidFill>
              </a:rPr>
              <a:t>smart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phone</a:t>
            </a:r>
          </a:p>
          <a:p>
            <a:pPr fontAlgn="base"/>
            <a:r>
              <a:rPr lang="en-US" dirty="0"/>
              <a:t>First </a:t>
            </a:r>
            <a:r>
              <a:rPr lang="en-US" b="1" dirty="0">
                <a:solidFill>
                  <a:schemeClr val="bg1"/>
                </a:solidFill>
              </a:rPr>
              <a:t>impressions</a:t>
            </a:r>
            <a:r>
              <a:rPr lang="en-US" dirty="0"/>
              <a:t> are </a:t>
            </a:r>
            <a:r>
              <a:rPr lang="en-US" b="1" dirty="0"/>
              <a:t>94%</a:t>
            </a:r>
            <a:r>
              <a:rPr lang="en-US" dirty="0"/>
              <a:t> design-related</a:t>
            </a:r>
          </a:p>
          <a:p>
            <a:pPr fontAlgn="base"/>
            <a:r>
              <a:rPr lang="en-US" b="1" dirty="0"/>
              <a:t>85%</a:t>
            </a:r>
            <a:r>
              <a:rPr lang="en-US" dirty="0"/>
              <a:t> of people want </a:t>
            </a:r>
            <a:r>
              <a:rPr lang="en-US" b="1" dirty="0">
                <a:solidFill>
                  <a:schemeClr val="bg1"/>
                </a:solidFill>
              </a:rPr>
              <a:t>Mobile-Friendly</a:t>
            </a:r>
            <a:r>
              <a:rPr lang="en-US" dirty="0"/>
              <a:t> websites</a:t>
            </a:r>
          </a:p>
          <a:p>
            <a:pPr fontAlgn="base"/>
            <a:r>
              <a:rPr lang="en-GB" dirty="0"/>
              <a:t>Responsive design integrates </a:t>
            </a:r>
            <a:r>
              <a:rPr lang="en-GB" b="1" dirty="0">
                <a:solidFill>
                  <a:schemeClr val="bg1"/>
                </a:solidFill>
              </a:rPr>
              <a:t>social media</a:t>
            </a:r>
          </a:p>
          <a:p>
            <a:pPr fontAlgn="base"/>
            <a:endParaRPr lang="en-GB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E4F5686-D94C-42F6-B429-8732B9359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5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r>
              <a:rPr lang="en-US" dirty="0"/>
              <a:t>Media Queries are a feature of CSS that enable webpage content to adapt to different screen sizes and resolutions</a:t>
            </a:r>
          </a:p>
          <a:p>
            <a:r>
              <a:rPr lang="en-US" dirty="0"/>
              <a:t>They are a fundamental part of responsive web design and are used to customize the appearance of websites for multiple devices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Media Query?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AE6B32-E3C0-402E-852B-0370F68370E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D9CF-0D75-402D-9CF0-3A1B05CB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72" y="1989375"/>
            <a:ext cx="4170864" cy="70466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D003CB4-35FD-4D61-9F56-616EB683A314}"/>
              </a:ext>
            </a:extLst>
          </p:cNvPr>
          <p:cNvSpPr/>
          <p:nvPr/>
        </p:nvSpPr>
        <p:spPr bwMode="auto">
          <a:xfrm>
            <a:off x="9229764" y="2844153"/>
            <a:ext cx="404895" cy="70466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0AB9D61-1B53-4E9D-A5FA-29117A53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13" y="3673138"/>
            <a:ext cx="2656783" cy="259012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87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Query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30042" cy="5787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A media query consists of a </a:t>
            </a:r>
            <a:r>
              <a:rPr lang="en-US" sz="3200" b="1" dirty="0">
                <a:solidFill>
                  <a:schemeClr val="bg1"/>
                </a:solidFill>
              </a:rPr>
              <a:t>media type</a:t>
            </a:r>
            <a:r>
              <a:rPr lang="en-US" sz="3200" dirty="0"/>
              <a:t> and can contain one or more </a:t>
            </a:r>
            <a:r>
              <a:rPr lang="en-US" sz="3200" b="1" dirty="0">
                <a:solidFill>
                  <a:schemeClr val="bg1"/>
                </a:solidFill>
              </a:rPr>
              <a:t>expressions</a:t>
            </a:r>
            <a:r>
              <a:rPr lang="en-US" sz="3200" dirty="0"/>
              <a:t>, which resolve to either </a:t>
            </a:r>
            <a:r>
              <a:rPr lang="en-US" sz="3200" b="1" dirty="0">
                <a:solidFill>
                  <a:schemeClr val="bg1"/>
                </a:solidFill>
              </a:rPr>
              <a:t>true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false</a:t>
            </a:r>
            <a:endParaRPr lang="bg-BG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The result of the query is </a:t>
            </a:r>
            <a:r>
              <a:rPr lang="en-US" sz="3200" b="1" dirty="0">
                <a:solidFill>
                  <a:schemeClr val="bg1"/>
                </a:solidFill>
              </a:rPr>
              <a:t>true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if the specified media type matches the type of device the document is being displayed on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Unless you use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only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operators, the media type is </a:t>
            </a:r>
            <a:r>
              <a:rPr lang="en-US" sz="3200" b="1" dirty="0">
                <a:solidFill>
                  <a:schemeClr val="bg1"/>
                </a:solidFill>
              </a:rPr>
              <a:t>optional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and the all type will be implied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F5F2D4C-FCE8-40F1-A347-84F68734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225</a:t>
            </a:fld>
            <a:endParaRPr lang="en-US" noProof="0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469216A-9AF8-46D3-B256-09E6C095EF9E}"/>
              </a:ext>
            </a:extLst>
          </p:cNvPr>
          <p:cNvSpPr txBox="1"/>
          <p:nvPr/>
        </p:nvSpPr>
        <p:spPr>
          <a:xfrm>
            <a:off x="696000" y="2336140"/>
            <a:ext cx="5893465" cy="133960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menu a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block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B7F04460-BF52-4C98-99BA-760D0E62B71B}"/>
              </a:ext>
            </a:extLst>
          </p:cNvPr>
          <p:cNvSpPr/>
          <p:nvPr/>
        </p:nvSpPr>
        <p:spPr bwMode="auto">
          <a:xfrm>
            <a:off x="6820587" y="2444601"/>
            <a:ext cx="3085413" cy="929564"/>
          </a:xfrm>
          <a:prstGeom prst="wedgeRoundRectCallout">
            <a:avLst>
              <a:gd name="adj1" fmla="val -71765"/>
              <a:gd name="adj2" fmla="val 373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if (width &lt;= 600px), apply these CSS rules</a:t>
            </a:r>
          </a:p>
        </p:txBody>
      </p:sp>
    </p:spTree>
    <p:extLst>
      <p:ext uri="{BB962C8B-B14F-4D97-AF65-F5344CB8AC3E}">
        <p14:creationId xmlns:p14="http://schemas.microsoft.com/office/powerpoint/2010/main" val="49871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Query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media type</a:t>
            </a:r>
            <a:r>
              <a:rPr lang="en-US" dirty="0"/>
              <a:t>, which tells the browser what kind of media this code is for (e.g. print, or screen)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media feature rule </a:t>
            </a:r>
            <a:r>
              <a:rPr lang="en-US" dirty="0"/>
              <a:t>- test that must be passed for the contained CSS to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A set of </a:t>
            </a:r>
            <a:r>
              <a:rPr lang="en-US" b="1" dirty="0">
                <a:solidFill>
                  <a:schemeClr val="bg1"/>
                </a:solidFill>
              </a:rPr>
              <a:t>CSS rules </a:t>
            </a:r>
            <a:r>
              <a:rPr lang="en-US" dirty="0"/>
              <a:t>that will be applied if the test passes and the media type is correct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60A29D-997B-4BA7-9F74-5478563EB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7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Media queries in CSS3 look at the </a:t>
            </a:r>
            <a:r>
              <a:rPr lang="en-US" b="1" dirty="0">
                <a:solidFill>
                  <a:schemeClr val="bg1"/>
                </a:solidFill>
              </a:rPr>
              <a:t>capability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device</a:t>
            </a:r>
          </a:p>
          <a:p>
            <a:pPr>
              <a:buClr>
                <a:schemeClr val="tx1"/>
              </a:buClr>
            </a:pPr>
            <a:r>
              <a:rPr lang="en-US" dirty="0"/>
              <a:t>Media queries can be used to check many things, such as: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 of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 of the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orientation</a:t>
            </a:r>
            <a:r>
              <a:rPr lang="en-US" dirty="0"/>
              <a:t> (is the tablet/phone in </a:t>
            </a:r>
            <a:r>
              <a:rPr lang="en-US" b="1" dirty="0">
                <a:solidFill>
                  <a:schemeClr val="bg1"/>
                </a:solidFill>
              </a:rPr>
              <a:t>landscape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portrait</a:t>
            </a:r>
            <a:r>
              <a:rPr lang="en-US" dirty="0"/>
              <a:t> mode?)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resolution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C7BF29-E565-471B-A913-1C4ACC735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47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983AE-7960-4D1D-B025-5A8075951F6F}"/>
              </a:ext>
            </a:extLst>
          </p:cNvPr>
          <p:cNvSpPr/>
          <p:nvPr/>
        </p:nvSpPr>
        <p:spPr bwMode="auto">
          <a:xfrm>
            <a:off x="4881000" y="864000"/>
            <a:ext cx="2385000" cy="3555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media types media queries css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7" b="17168"/>
          <a:stretch/>
        </p:blipFill>
        <p:spPr bwMode="auto">
          <a:xfrm>
            <a:off x="3171071" y="1089000"/>
            <a:ext cx="5849857" cy="3015000"/>
          </a:xfrm>
          <a:prstGeom prst="roundRect">
            <a:avLst>
              <a:gd name="adj" fmla="val 137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10A8C3-E167-4F62-807B-85D80BBD302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Introduction to Media Types</a:t>
            </a:r>
          </a:p>
        </p:txBody>
      </p:sp>
    </p:spTree>
    <p:extLst>
      <p:ext uri="{BB962C8B-B14F-4D97-AF65-F5344CB8AC3E}">
        <p14:creationId xmlns:p14="http://schemas.microsoft.com/office/powerpoint/2010/main" val="19428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Media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Media Types describe the general category of a given device: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all</a:t>
            </a:r>
            <a:r>
              <a:rPr lang="en-US" dirty="0"/>
              <a:t> - used for all media type devices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print</a:t>
            </a:r>
            <a:r>
              <a:rPr lang="en-US" dirty="0"/>
              <a:t> - used for printers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 - used for computer screens, tablets, smart-phones etc.</a:t>
            </a:r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05FD158-4EDC-4311-80E4-664B6A7DE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 + CSS Grid – Example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82489" y="1358791"/>
            <a:ext cx="7558031" cy="5078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container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"sidebar"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"main";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container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"sidebar main";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04" y="4615166"/>
            <a:ext cx="6731913" cy="1154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378" y="1364457"/>
            <a:ext cx="3440838" cy="179457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5821015" y="3872474"/>
            <a:ext cx="2396435" cy="555316"/>
          </a:xfrm>
          <a:prstGeom prst="wedgeRoundRectCallout">
            <a:avLst>
              <a:gd name="adj1" fmla="val 64933"/>
              <a:gd name="adj2" fmla="val 592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Width &gt;= 600px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821014" y="1706427"/>
            <a:ext cx="2294402" cy="555316"/>
          </a:xfrm>
          <a:prstGeom prst="wedgeRoundRectCallout">
            <a:avLst>
              <a:gd name="adj1" fmla="val 62673"/>
              <a:gd name="adj2" fmla="val 410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Width &lt; 600px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4696296E-2D88-4CC8-9FE1-8ADEC2396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езултат с изображение за „media feature rules query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00" y="773434"/>
            <a:ext cx="4915832" cy="3690566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48552A-A374-4988-B899-37F48F475B5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sz="4400" dirty="0"/>
              <a:t>Rule Used In media queries to Apply Different Styles for Different media types/devices</a:t>
            </a:r>
          </a:p>
        </p:txBody>
      </p:sp>
    </p:spTree>
    <p:extLst>
      <p:ext uri="{BB962C8B-B14F-4D97-AF65-F5344CB8AC3E}">
        <p14:creationId xmlns:p14="http://schemas.microsoft.com/office/powerpoint/2010/main" val="1475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After specifying the type, you can then target a media feature with a </a:t>
            </a:r>
            <a:r>
              <a:rPr lang="en-US" b="1" dirty="0">
                <a:solidFill>
                  <a:schemeClr val="bg1"/>
                </a:solidFill>
              </a:rPr>
              <a:t>rule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</a:t>
            </a:r>
            <a:r>
              <a:rPr lang="bg-BG" dirty="0"/>
              <a:t> - </a:t>
            </a:r>
            <a:r>
              <a:rPr lang="en-US" dirty="0"/>
              <a:t>we can apply CSS if the viewport is above or below a certain width, using </a:t>
            </a: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endParaRPr lang="bg-BG" sz="3398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789000"/>
            <a:ext cx="6614999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@media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3D9A446-D933-40A9-94B4-C06D388F9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8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We can apply CSS if the viewport is under or above an exact width - using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619000"/>
            <a:ext cx="679500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@media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bg-BG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blue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5EF532A-C2A1-454F-841E-A114D3631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602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Orientation - allows to test for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portrait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landscape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mode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400" b="1" dirty="0"/>
              <a:t>Landscape</a:t>
            </a:r>
            <a:r>
              <a:rPr lang="en-US" sz="3400" dirty="0"/>
              <a:t> – when window is </a:t>
            </a:r>
            <a:r>
              <a:rPr lang="en-US" sz="3400" b="1" dirty="0">
                <a:solidFill>
                  <a:schemeClr val="bg1"/>
                </a:solidFill>
              </a:rPr>
              <a:t>wider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than</a:t>
            </a:r>
            <a:r>
              <a:rPr lang="en-US" sz="3400" dirty="0"/>
              <a:t> its </a:t>
            </a:r>
            <a:r>
              <a:rPr lang="en-US" sz="3400" b="1" dirty="0">
                <a:solidFill>
                  <a:schemeClr val="bg1"/>
                </a:solidFill>
              </a:rPr>
              <a:t>height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400" b="1" dirty="0"/>
              <a:t>Portrait</a:t>
            </a:r>
            <a:r>
              <a:rPr lang="en-US" sz="3400" dirty="0"/>
              <a:t> – when window is </a:t>
            </a:r>
            <a:r>
              <a:rPr lang="en-US" sz="3400" b="1" dirty="0">
                <a:solidFill>
                  <a:schemeClr val="bg1"/>
                </a:solidFill>
              </a:rPr>
              <a:t>higher </a:t>
            </a:r>
            <a:r>
              <a:rPr lang="en-US" sz="3400" dirty="0"/>
              <a:t>than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its </a:t>
            </a:r>
            <a:r>
              <a:rPr lang="en-US" sz="3400" b="1" dirty="0">
                <a:solidFill>
                  <a:schemeClr val="bg1"/>
                </a:solidFill>
              </a:rPr>
              <a:t>wide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BD0A074-55BB-4BD4-913E-759D7FDB4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234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A7DB2054-2DB7-4518-9F13-C9EC4BD1A6CC}"/>
              </a:ext>
            </a:extLst>
          </p:cNvPr>
          <p:cNvSpPr txBox="1"/>
          <p:nvPr/>
        </p:nvSpPr>
        <p:spPr>
          <a:xfrm>
            <a:off x="336000" y="3103779"/>
            <a:ext cx="6991381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portrait)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portrait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block;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landscape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none;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5535A70-EE6D-4AA4-9E6B-262E6538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00" y="4373987"/>
            <a:ext cx="5310000" cy="2350903"/>
          </a:xfrm>
          <a:prstGeom prst="rect">
            <a:avLst/>
          </a:prstGeom>
        </p:spPr>
      </p:pic>
      <p:sp>
        <p:nvSpPr>
          <p:cNvPr id="10" name="Arrow: Down 7">
            <a:extLst>
              <a:ext uri="{FF2B5EF4-FFF2-40B4-BE49-F238E27FC236}">
                <a16:creationId xmlns:a16="http://schemas.microsoft.com/office/drawing/2014/main" id="{465458E7-0008-4353-86F1-69197E4A9478}"/>
              </a:ext>
            </a:extLst>
          </p:cNvPr>
          <p:cNvSpPr/>
          <p:nvPr/>
        </p:nvSpPr>
        <p:spPr bwMode="auto">
          <a:xfrm rot="16200000">
            <a:off x="7248801" y="5236659"/>
            <a:ext cx="404895" cy="70466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36564009-C4AD-4040-AE7D-0617D16C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44" y="3166592"/>
            <a:ext cx="2558391" cy="35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0561F-1368-496F-A564-F29969DA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Responsive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88EDB-1A79-4D0D-9658-2DF717FD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2" y="1764434"/>
            <a:ext cx="4318875" cy="423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2EF99-E101-4289-9BB4-9D18E94C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85" y="191445"/>
            <a:ext cx="3930700" cy="65314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081BED7-8835-42C3-A2DC-E02D8C7C6F38}"/>
              </a:ext>
            </a:extLst>
          </p:cNvPr>
          <p:cNvSpPr/>
          <p:nvPr/>
        </p:nvSpPr>
        <p:spPr bwMode="auto">
          <a:xfrm>
            <a:off x="5883994" y="3648525"/>
            <a:ext cx="1304660" cy="40489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E8107FE-531E-4971-976A-CA0C29C66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67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2AE57A5-C41B-4307-AB69-E6879839E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https://codepen.io/snakov/pen/MWbxZOy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94672E-A0F7-4E30-A021-3CF36936A68D}"/>
              </a:ext>
            </a:extLst>
          </p:cNvPr>
          <p:cNvSpPr/>
          <p:nvPr/>
        </p:nvSpPr>
        <p:spPr bwMode="auto">
          <a:xfrm>
            <a:off x="7826199" y="3912363"/>
            <a:ext cx="583825" cy="36808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0083B-F5AD-4149-A6C2-ECF44BEA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6" y="2214000"/>
            <a:ext cx="7226092" cy="3870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CCB7F-B9EB-4E5D-9BB1-823F4747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41" y="2214000"/>
            <a:ext cx="2989532" cy="380600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94E2E382-B54D-4A4F-8E30-D22C6E954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6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Резултат с изображение за „and png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0816" r="16735" b="20205"/>
          <a:stretch/>
        </p:blipFill>
        <p:spPr bwMode="auto">
          <a:xfrm>
            <a:off x="5488499" y="1265446"/>
            <a:ext cx="1215001" cy="108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Резултат с изображение за „only png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t="28989" r="14282" b="31874"/>
          <a:stretch/>
        </p:blipFill>
        <p:spPr bwMode="auto">
          <a:xfrm>
            <a:off x="4993500" y="2633373"/>
            <a:ext cx="2205000" cy="12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Резултат с изображение за „not png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1546268"/>
            <a:ext cx="1477731" cy="14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6BEE96-A80D-4EB2-B933-F8055808DDA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Media Queries Conditions</a:t>
            </a:r>
          </a:p>
        </p:txBody>
      </p:sp>
    </p:spTree>
    <p:extLst>
      <p:ext uri="{BB962C8B-B14F-4D97-AF65-F5344CB8AC3E}">
        <p14:creationId xmlns:p14="http://schemas.microsoft.com/office/powerpoint/2010/main" val="2100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742396" y="4067399"/>
            <a:ext cx="10488289" cy="18796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@media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900px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),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1100px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bg-BG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example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/* Styles! */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757029" y="1621396"/>
            <a:ext cx="10488289" cy="18796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@media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600px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900px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bg-BG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example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/* Styles! */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Operators: </a:t>
            </a:r>
            <a:r>
              <a:rPr lang="en-US" noProof="1"/>
              <a:t>and | or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083977" y="2274044"/>
            <a:ext cx="3341157" cy="938932"/>
          </a:xfrm>
          <a:prstGeom prst="wedgeRoundRectCallout">
            <a:avLst>
              <a:gd name="adj1" fmla="val -63646"/>
              <a:gd name="adj2" fmla="val -591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Screen width between 600px and 900px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106258" y="4898414"/>
            <a:ext cx="1067070" cy="443489"/>
          </a:xfrm>
          <a:prstGeom prst="wedgeRoundRectCallout">
            <a:avLst>
              <a:gd name="adj1" fmla="val -37300"/>
              <a:gd name="adj2" fmla="val -1069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OR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B932DE5-02E6-40AB-A6F8-2E524A800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98FB4-F8EF-4930-95C8-BC95402679EB}"/>
              </a:ext>
            </a:extLst>
          </p:cNvPr>
          <p:cNvSpPr/>
          <p:nvPr/>
        </p:nvSpPr>
        <p:spPr bwMode="auto">
          <a:xfrm>
            <a:off x="3486000" y="729000"/>
            <a:ext cx="5220000" cy="37058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0A5291-F0CB-4834-AD4C-71D04357642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CSS Font Properties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9D92-3F92-46F3-8F54-263007E46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1675949"/>
            <a:ext cx="6255000" cy="1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361000" y="1121143"/>
            <a:ext cx="9634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Typography is the art and technique of arranging type to make written language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Legible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appealing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Typography is the visual component of the </a:t>
            </a:r>
            <a:br>
              <a:rPr lang="en-US" dirty="0"/>
            </a:br>
            <a:r>
              <a:rPr lang="en-US" dirty="0"/>
              <a:t>written 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Typography?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F9FB20D-9419-4C3E-90B7-9A191B4513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 descr="Understanding typography - Material Design">
            <a:extLst>
              <a:ext uri="{FF2B5EF4-FFF2-40B4-BE49-F238E27FC236}">
                <a16:creationId xmlns:a16="http://schemas.microsoft.com/office/drawing/2014/main" id="{382B8B5D-3B1B-4098-B6C7-6DC6AAB6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142399"/>
            <a:ext cx="5067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6000" y="1025816"/>
            <a:ext cx="7353305" cy="5546589"/>
          </a:xfrm>
        </p:spPr>
        <p:txBody>
          <a:bodyPr/>
          <a:lstStyle/>
          <a:p>
            <a:r>
              <a:rPr lang="en-US" b="1" i="1" dirty="0">
                <a:hlinkClick r:id="rId2"/>
              </a:rPr>
              <a:t>The Elements of Typographic Style </a:t>
            </a:r>
            <a:r>
              <a:rPr lang="en-US" b="1" i="1" dirty="0"/>
              <a:t>-</a:t>
            </a:r>
            <a:r>
              <a:rPr lang="en-US" dirty="0"/>
              <a:t> the authoritative book on typography and style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>
                <a:hlinkClick r:id="rId3"/>
              </a:rPr>
              <a:t>The Elements of Typographic Style Applied to the Web</a:t>
            </a:r>
            <a:r>
              <a:rPr lang="en-US" b="1" i="1" dirty="0"/>
              <a:t> </a:t>
            </a:r>
            <a:r>
              <a:rPr lang="en-US" dirty="0"/>
              <a:t>- a practical guide to web typography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997418"/>
            <a:ext cx="1371798" cy="238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3609000"/>
            <a:ext cx="1415966" cy="244976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EA378DE-0C62-4B71-95F5-B59C9229BED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is one of the most important aspects of Web design usability</a:t>
            </a:r>
          </a:p>
          <a:p>
            <a:pPr>
              <a:buClr>
                <a:schemeClr val="tx1"/>
              </a:buClr>
            </a:pPr>
            <a:r>
              <a:rPr lang="en-US" dirty="0"/>
              <a:t>Website readability is a measure of how easy it is for visitors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online text</a:t>
            </a:r>
          </a:p>
          <a:p>
            <a:pPr>
              <a:buClr>
                <a:schemeClr val="tx1"/>
              </a:buClr>
            </a:pPr>
            <a:r>
              <a:rPr lang="en-US" dirty="0"/>
              <a:t>Readability depends on both a text's presentation and its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Poor readability scares readers away from the content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 of Readability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200C82E-82A2-4EA0-9360-248FB166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3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1100" y="1134001"/>
            <a:ext cx="9651000" cy="5670000"/>
          </a:xfrm>
        </p:spPr>
        <p:txBody>
          <a:bodyPr>
            <a:normAutofit/>
          </a:bodyPr>
          <a:lstStyle/>
          <a:p>
            <a:r>
              <a:rPr lang="en-US" sz="3600" dirty="0"/>
              <a:t>User-Friendly Headers </a:t>
            </a:r>
          </a:p>
          <a:p>
            <a:r>
              <a:rPr lang="en-US" sz="3600" dirty="0"/>
              <a:t>White Space - </a:t>
            </a:r>
            <a:r>
              <a:rPr lang="en-GB" sz="3600" dirty="0"/>
              <a:t>scannable and consistent </a:t>
            </a:r>
            <a:r>
              <a:rPr lang="en-US" sz="3600" dirty="0"/>
              <a:t>text</a:t>
            </a:r>
          </a:p>
          <a:p>
            <a:r>
              <a:rPr lang="en-US" sz="3600" dirty="0"/>
              <a:t>Emphasis of Important Elements</a:t>
            </a:r>
          </a:p>
          <a:p>
            <a:r>
              <a:rPr lang="en-US" sz="3600" dirty="0"/>
              <a:t>Good Margins to avoid walls of text</a:t>
            </a:r>
          </a:p>
          <a:p>
            <a:pPr>
              <a:buClr>
                <a:schemeClr val="tx1"/>
              </a:buClr>
            </a:pPr>
            <a:r>
              <a:rPr lang="en-GB" sz="3600" dirty="0"/>
              <a:t>Scannable </a:t>
            </a:r>
            <a:r>
              <a:rPr lang="en-US" sz="3600" dirty="0"/>
              <a:t>Text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Consistency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Organization of Information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to Readable Typography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93C21C-98E9-4CAC-BC57-DA3B865A67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134-7954-42C0-9827-59EAAA0C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b="1" dirty="0">
                <a:solidFill>
                  <a:schemeClr val="bg1"/>
                </a:solidFill>
              </a:rPr>
              <a:t>compatibility</a:t>
            </a:r>
            <a:r>
              <a:rPr lang="en-US" dirty="0"/>
              <a:t> between browsers/operating systems</a:t>
            </a:r>
          </a:p>
          <a:p>
            <a:r>
              <a:rPr lang="en-US" dirty="0"/>
              <a:t>Generic family fonts: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F5C8F-8AE3-433F-98F3-05CAA83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  <a:endParaRPr lang="bg-BG" dirty="0"/>
          </a:p>
        </p:txBody>
      </p:sp>
      <p:graphicFrame>
        <p:nvGraphicFramePr>
          <p:cNvPr id="15" name="Group Table">
            <a:extLst>
              <a:ext uri="{FF2B5EF4-FFF2-40B4-BE49-F238E27FC236}">
                <a16:creationId xmlns:a16="http://schemas.microsoft.com/office/drawing/2014/main" id="{C359D04F-397F-48B9-A0F2-CE628005E3A1}"/>
              </a:ext>
            </a:extLst>
          </p:cNvPr>
          <p:cNvGraphicFramePr>
            <a:graphicFrameLocks/>
          </p:cNvGraphicFramePr>
          <p:nvPr/>
        </p:nvGraphicFramePr>
        <p:xfrm>
          <a:off x="3216000" y="3024000"/>
          <a:ext cx="5265000" cy="2117493"/>
        </p:xfrm>
        <a:graphic>
          <a:graphicData uri="http://schemas.openxmlformats.org/drawingml/2006/table">
            <a:tbl>
              <a:tblPr/>
              <a:tblGrid>
                <a:gridCol w="211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7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 Name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3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34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 New Roman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Courier New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Trebuchet MS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9388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3C6B0871-C647-48D5-9AA0-A1CC49F8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AE8D-F41F-45A1-A12A-06DA51634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Font files contain one or more fonts that can be accessed by the </a:t>
            </a:r>
            <a:r>
              <a:rPr lang="en-US" b="1" dirty="0">
                <a:solidFill>
                  <a:schemeClr val="bg1"/>
                </a:solidFill>
              </a:rPr>
              <a:t>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  <a:p>
            <a:r>
              <a:rPr lang="en-US" dirty="0"/>
              <a:t>Most modern fonts are stored in the following formats:</a:t>
            </a:r>
          </a:p>
          <a:p>
            <a:pPr lvl="1"/>
            <a:r>
              <a:rPr lang="en-US" dirty="0"/>
              <a:t>OpenType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.OTF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2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9333D-50CA-4B1D-87F6-D7F4C0A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Files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ABD79E-8C9A-465C-9B99-E4C4B9E883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>
          <a:xfrm>
            <a:off x="4678500" y="1494000"/>
            <a:ext cx="2835000" cy="2438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10325DE-5889-478C-BE45-B23A537109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54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font</a:t>
            </a:r>
            <a:r>
              <a:rPr lang="en-US" sz="3600" dirty="0"/>
              <a:t> properties </a:t>
            </a:r>
            <a:r>
              <a:rPr lang="en-US" sz="3600" b="1" dirty="0">
                <a:solidFill>
                  <a:schemeClr val="bg1"/>
                </a:solidFill>
              </a:rPr>
              <a:t>styles</a:t>
            </a:r>
            <a:r>
              <a:rPr lang="en-US" sz="3600" dirty="0"/>
              <a:t> the font of the text:</a:t>
            </a:r>
            <a:endParaRPr lang="en-US" sz="36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font-family / font-face (e. g. </a:t>
            </a:r>
            <a:r>
              <a:rPr lang="en-US" sz="3400" b="1" dirty="0">
                <a:solidFill>
                  <a:schemeClr val="bg1"/>
                </a:solidFill>
              </a:rPr>
              <a:t>sans-serif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Arial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font-size / line-height (e. g. </a:t>
            </a:r>
            <a:r>
              <a:rPr lang="en-US" sz="3400" b="1" dirty="0">
                <a:solidFill>
                  <a:schemeClr val="bg1"/>
                </a:solidFill>
              </a:rPr>
              <a:t>18pt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font-weight (e. g. </a:t>
            </a:r>
            <a:r>
              <a:rPr lang="en-US" sz="3400" b="1" dirty="0">
                <a:solidFill>
                  <a:schemeClr val="bg1"/>
                </a:solidFill>
              </a:rPr>
              <a:t>bold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font-style (e. g. </a:t>
            </a:r>
            <a:r>
              <a:rPr lang="en-US" sz="3400" b="1" i="1" dirty="0">
                <a:solidFill>
                  <a:schemeClr val="bg1"/>
                </a:solidFill>
              </a:rPr>
              <a:t>italic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font-variant (e. g. </a:t>
            </a:r>
            <a:r>
              <a:rPr lang="en-US" sz="3400" b="1" cap="small" noProof="1">
                <a:solidFill>
                  <a:schemeClr val="bg1"/>
                </a:solidFill>
              </a:rPr>
              <a:t>SmallCaps</a:t>
            </a:r>
            <a:r>
              <a:rPr lang="en-US" sz="34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Properties</a:t>
            </a:r>
          </a:p>
        </p:txBody>
      </p:sp>
      <p:pic>
        <p:nvPicPr>
          <p:cNvPr id="2050" name="Picture 2" descr="online css text font genera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9C3D4"/>
              </a:clrFrom>
              <a:clrTo>
                <a:srgbClr val="A9C3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2735132"/>
            <a:ext cx="4765583" cy="357418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D1DA6D2-92E6-401F-934C-BCD8C1020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Font family name</a:t>
            </a:r>
            <a:r>
              <a:rPr lang="en-US" dirty="0"/>
              <a:t> specifies one or several system font names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For example, "</a:t>
            </a:r>
            <a:r>
              <a:rPr lang="en-GB" b="1" dirty="0">
                <a:solidFill>
                  <a:schemeClr val="bg1"/>
                </a:solidFill>
              </a:rPr>
              <a:t>Arial</a:t>
            </a:r>
            <a:r>
              <a:rPr lang="en-US" dirty="0"/>
              <a:t>" and "</a:t>
            </a:r>
            <a:r>
              <a:rPr lang="en-US" b="1" dirty="0">
                <a:solidFill>
                  <a:schemeClr val="bg1"/>
                </a:solidFill>
              </a:rPr>
              <a:t>Helvetica</a:t>
            </a:r>
            <a:r>
              <a:rPr lang="en-US" dirty="0"/>
              <a:t>" are font families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spcBef>
                <a:spcPts val="1799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White-space</a:t>
            </a:r>
            <a:r>
              <a:rPr lang="en-US" dirty="0"/>
              <a:t> in the font name must be surrounded by </a:t>
            </a:r>
            <a:r>
              <a:rPr lang="en-US" b="1" dirty="0">
                <a:solidFill>
                  <a:schemeClr val="bg1"/>
                </a:solidFill>
              </a:rPr>
              <a:t>quotes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When the first font is </a:t>
            </a:r>
            <a:r>
              <a:rPr lang="en-US" b="1" dirty="0">
                <a:solidFill>
                  <a:schemeClr val="bg1"/>
                </a:solidFill>
              </a:rPr>
              <a:t>missing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is loaded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 Name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517390" y="2639306"/>
            <a:ext cx="6069006" cy="252346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p.ar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Arial,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Helvetica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90000"/>
              </a:lnSpc>
            </a:pPr>
            <a:endParaRPr lang="en-GB" sz="1050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p.tim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Times New Roman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605605" y="2639307"/>
            <a:ext cx="4441192" cy="101806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noProof="1">
                <a:solidFill>
                  <a:srgbClr val="800000"/>
                </a:solidFill>
              </a:rPr>
              <a:t>&lt;p class=ar&gt;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Arial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</a:p>
          <a:p>
            <a:r>
              <a:rPr lang="en-US" sz="2599" noProof="1">
                <a:solidFill>
                  <a:srgbClr val="800000"/>
                </a:solidFill>
              </a:rPr>
              <a:t>&lt;p class=tim&gt;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Times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  <a:endParaRPr lang="en-US" sz="2599" noProof="1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7B0C5-261E-4E9D-A8CF-8B57349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0" y="4076099"/>
            <a:ext cx="1637873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185D0-CBBF-40E7-AAE6-C190011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5" y="4076099"/>
            <a:ext cx="1503522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732CDF68-9747-4493-8889-B0C8AA1D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FA96-B974-4C87-92CC-C5285F28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Specifies a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font</a:t>
            </a:r>
            <a:r>
              <a:rPr lang="en-US" dirty="0"/>
              <a:t> from external file /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r>
              <a:rPr lang="en-US" dirty="0"/>
              <a:t>See </a:t>
            </a:r>
            <a:r>
              <a:rPr lang="en-US" b="1" dirty="0">
                <a:hlinkClick r:id="rId2"/>
              </a:rPr>
              <a:t>fonts.google.com</a:t>
            </a:r>
            <a:r>
              <a:rPr lang="en-US" dirty="0"/>
              <a:t> for free open Web fonts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1879-EAA9-4651-B88D-387ED73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External Fonts: @Font-face</a:t>
            </a:r>
            <a:endParaRPr lang="bg-BG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9CE9E8B-BB0E-4F45-9F8B-6BA613F64936}"/>
              </a:ext>
            </a:extLst>
          </p:cNvPr>
          <p:cNvSpPr txBox="1"/>
          <p:nvPr/>
        </p:nvSpPr>
        <p:spPr>
          <a:xfrm>
            <a:off x="652418" y="1944387"/>
            <a:ext cx="10482270" cy="194115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000000"/>
                </a:solidFill>
              </a:rPr>
              <a:t>@font-face {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 </a:t>
            </a:r>
            <a:r>
              <a:rPr lang="en-GB" sz="2799" noProof="1">
                <a:solidFill>
                  <a:srgbClr val="A31515"/>
                </a:solidFill>
              </a:rPr>
              <a:t>"Open Sans"</a:t>
            </a:r>
            <a:r>
              <a:rPr lang="en-GB" sz="2799" noProof="1">
                <a:solidFill>
                  <a:srgbClr val="000000"/>
                </a:solidFill>
              </a:rPr>
              <a:t>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src</a:t>
            </a:r>
            <a:r>
              <a:rPr lang="en-GB" sz="2799" noProof="1">
                <a:solidFill>
                  <a:srgbClr val="000000"/>
                </a:solidFill>
              </a:rPr>
              <a:t>: url(</a:t>
            </a:r>
            <a:r>
              <a:rPr lang="en-GB" sz="2799" noProof="1">
                <a:solidFill>
                  <a:srgbClr val="A31515"/>
                </a:solidFill>
              </a:rPr>
              <a:t>"/fonts/opensans.woff"</a:t>
            </a:r>
            <a:r>
              <a:rPr lang="en-GB" sz="2799" noProof="1">
                <a:solidFill>
                  <a:srgbClr val="000000"/>
                </a:solidFill>
              </a:rPr>
              <a:t>) format(</a:t>
            </a:r>
            <a:r>
              <a:rPr lang="en-GB" sz="2799" noProof="1">
                <a:solidFill>
                  <a:srgbClr val="A31515"/>
                </a:solidFill>
              </a:rPr>
              <a:t>"woff"</a:t>
            </a:r>
            <a:r>
              <a:rPr lang="en-GB" sz="2799" noProof="1">
                <a:solidFill>
                  <a:srgbClr val="000000"/>
                </a:solidFill>
              </a:rPr>
              <a:t>);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A05C6B5-83DE-4918-9C66-CB63CD18FFAD}"/>
              </a:ext>
            </a:extLst>
          </p:cNvPr>
          <p:cNvSpPr txBox="1"/>
          <p:nvPr/>
        </p:nvSpPr>
        <p:spPr>
          <a:xfrm>
            <a:off x="652418" y="4119655"/>
            <a:ext cx="10482270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800000"/>
                </a:solidFill>
              </a:rPr>
              <a:t>&lt;p style</a:t>
            </a:r>
            <a:r>
              <a:rPr lang="en-GB" sz="2799" noProof="1">
                <a:solidFill>
                  <a:srgbClr val="000000"/>
                </a:solidFill>
              </a:rPr>
              <a:t>="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 </a:t>
            </a:r>
            <a:r>
              <a:rPr lang="en-GB" sz="2799" noProof="1">
                <a:solidFill>
                  <a:schemeClr val="accent3">
                    <a:lumMod val="75000"/>
                  </a:schemeClr>
                </a:solidFill>
              </a:rPr>
              <a:t>Open Sans</a:t>
            </a:r>
            <a:r>
              <a:rPr lang="en-GB" sz="2799" noProof="1">
                <a:solidFill>
                  <a:srgbClr val="800000"/>
                </a:solidFill>
              </a:rPr>
              <a:t>"&gt;</a:t>
            </a:r>
            <a:r>
              <a:rPr lang="en-GB" sz="2799" noProof="1">
                <a:solidFill>
                  <a:srgbClr val="000000"/>
                </a:solidFill>
              </a:rPr>
              <a:t>Open Sans Demo</a:t>
            </a:r>
            <a:r>
              <a:rPr lang="en-GB" sz="2799" noProof="1">
                <a:solidFill>
                  <a:srgbClr val="800000"/>
                </a:solidFill>
              </a:rPr>
              <a:t>&lt;/p&gt;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6A82-9CFC-48E1-AA4F-74D1B6E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" y="4981149"/>
            <a:ext cx="3491671" cy="67760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8FD041D-668E-483F-ACE4-9453F706C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&lt;generic-name&gt;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dirty="0"/>
              <a:t>- a broad class of similar fonts </a:t>
            </a:r>
            <a:br>
              <a:rPr lang="en-US" dirty="0"/>
            </a:br>
            <a:r>
              <a:rPr lang="en-US" dirty="0"/>
              <a:t>used in a prioritized list of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serif</a:t>
            </a:r>
            <a:r>
              <a:rPr lang="en-US" dirty="0"/>
              <a:t> - all characters have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sans-serif</a:t>
            </a:r>
            <a:r>
              <a:rPr lang="en-US" dirty="0"/>
              <a:t> - no character has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monospace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all characters have the same width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handwritten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fantasy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decorative fonts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45" y="2034000"/>
            <a:ext cx="2142455" cy="3042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E2F09FD-14FA-4BCE-AF92-6D2E6A540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938791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font-size</a:t>
            </a:r>
            <a:r>
              <a:rPr lang="en-US" sz="3399" dirty="0"/>
              <a:t> – defines the text size</a:t>
            </a:r>
            <a:endParaRPr lang="bg-BG" sz="3399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px</a:t>
            </a:r>
            <a:r>
              <a:rPr lang="en-US" sz="3199" dirty="0"/>
              <a:t> /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pt</a:t>
            </a:r>
            <a:r>
              <a:rPr lang="en-US" sz="3199" dirty="0"/>
              <a:t> values (e. g. </a:t>
            </a:r>
            <a:r>
              <a:rPr lang="en-US" sz="3199" b="1" dirty="0">
                <a:solidFill>
                  <a:schemeClr val="bg1"/>
                </a:solidFill>
              </a:rPr>
              <a:t>18px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24pt</a:t>
            </a:r>
            <a:r>
              <a:rPr lang="en-US" sz="3199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999" dirty="0"/>
              <a:t>1px == 0.75pt == 1/96 inch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em</a:t>
            </a:r>
            <a:r>
              <a:rPr lang="en-US" sz="3199" dirty="0"/>
              <a:t> values – relative to the original size, multiplied by a </a:t>
            </a:r>
            <a:r>
              <a:rPr lang="en-US" sz="3199" b="1" dirty="0">
                <a:solidFill>
                  <a:schemeClr val="bg1"/>
                </a:solidFill>
              </a:rPr>
              <a:t>scale</a:t>
            </a:r>
            <a:r>
              <a:rPr lang="en-US" sz="3199" dirty="0"/>
              <a:t> factor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999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dirty="0"/>
              <a:t> values – relative to the HTML root size (the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sz="3199" dirty="0"/>
              <a:t> element)</a:t>
            </a:r>
            <a:endParaRPr lang="bg-BG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52E25-F237-4DBC-AE12-D31114F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8" y="198139"/>
            <a:ext cx="4612505" cy="5130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Текстово поле 10"/>
          <p:cNvSpPr txBox="1"/>
          <p:nvPr/>
        </p:nvSpPr>
        <p:spPr>
          <a:xfrm>
            <a:off x="1147290" y="4191361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1.2em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CD41A9-F749-4FC7-B18B-8DC04E5EBB84}"/>
              </a:ext>
            </a:extLst>
          </p:cNvPr>
          <p:cNvSpPr txBox="1"/>
          <p:nvPr/>
        </p:nvSpPr>
        <p:spPr>
          <a:xfrm>
            <a:off x="1147290" y="5985222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1.5rem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CC75-A47F-4F09-9F30-4BAC8B0F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54" y="5569513"/>
            <a:ext cx="4388930" cy="96367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AC502CB-9715-4CEC-A383-CD66F134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5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en-US" sz="3499" dirty="0"/>
              <a:t> defines how weight is the font</a:t>
            </a:r>
          </a:p>
          <a:p>
            <a:pPr lvl="1">
              <a:buClr>
                <a:schemeClr val="tx1"/>
              </a:buClr>
            </a:pPr>
            <a:r>
              <a:rPr lang="en-US" sz="3299" dirty="0"/>
              <a:t>Thin, normal, </a:t>
            </a:r>
            <a:r>
              <a:rPr lang="en-US" sz="3299" b="1" dirty="0">
                <a:solidFill>
                  <a:schemeClr val="bg1"/>
                </a:solidFill>
              </a:rPr>
              <a:t>bold</a:t>
            </a:r>
            <a:r>
              <a:rPr lang="en-US" sz="3299" dirty="0"/>
              <a:t>, or value [100 … 900]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Weight: Thin / Normal / Bold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2855725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thin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5966" y="2855725"/>
          <a:ext cx="2750739" cy="34543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14249">
                  <a:extLst>
                    <a:ext uri="{9D8B030D-6E8A-4147-A177-3AD203B41FA5}">
                      <a16:colId xmlns:a16="http://schemas.microsoft.com/office/drawing/2014/main" val="3393068974"/>
                    </a:ext>
                  </a:extLst>
                </a:gridCol>
                <a:gridCol w="1536490">
                  <a:extLst>
                    <a:ext uri="{9D8B030D-6E8A-4147-A177-3AD203B41FA5}">
                      <a16:colId xmlns:a16="http://schemas.microsoft.com/office/drawing/2014/main" val="625024257"/>
                    </a:ext>
                  </a:extLst>
                </a:gridCol>
              </a:tblGrid>
              <a:tr h="7400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3200" dirty="0"/>
                        <a:t>Value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/>
                        <a:t>Name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46196361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100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thin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74335780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300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noProof="1"/>
                        <a:t>light</a:t>
                      </a:r>
                      <a:endParaRPr lang="en-US" sz="32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43717763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400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normal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14088222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700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>
                          <a:effectLst/>
                        </a:rPr>
                        <a:t>bold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66980024"/>
                  </a:ext>
                </a:extLst>
              </a:tr>
            </a:tbl>
          </a:graphicData>
        </a:graphic>
      </p:graphicFrame>
      <p:sp>
        <p:nvSpPr>
          <p:cNvPr id="17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3792199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300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9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46586" y="4745213"/>
            <a:ext cx="390444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400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5661294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bold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D9737-FBA8-4CDF-9025-C93C9079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6" y="2632827"/>
            <a:ext cx="121211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3170-C938-47EB-8252-B920BBDE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03" y="2628121"/>
            <a:ext cx="132579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C4C20-E263-41A3-99FA-C0D1BE1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6" y="3833002"/>
            <a:ext cx="1680976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C3112-9819-4470-A1A7-A1E5C115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304" y="3833002"/>
            <a:ext cx="1857725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4010B-5630-49F0-ACD4-EC8AB61D7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678" y="5056790"/>
            <a:ext cx="1342191" cy="9401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64EF8-9FE8-45D9-8817-768C43C2A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303" y="5056791"/>
            <a:ext cx="1643738" cy="940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B7065-8662-460E-B962-FBCE4AFD3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884" y="1584480"/>
            <a:ext cx="2396628" cy="5530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91B0DA75-B7D2-44F9-9BBD-03ADBA8D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16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font-style</a:t>
            </a:r>
            <a:r>
              <a:rPr lang="en-US" dirty="0"/>
              <a:t> – defines how much the text is </a:t>
            </a:r>
            <a:r>
              <a:rPr lang="en-US" b="1" i="1" dirty="0">
                <a:solidFill>
                  <a:schemeClr val="bg1"/>
                </a:solidFill>
              </a:rPr>
              <a:t>slanted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sz="3199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/>
              <a:t>– the text is not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>
              <a:buClr>
                <a:schemeClr val="tx1"/>
              </a:buClr>
            </a:pPr>
            <a:endParaRPr lang="en-US" sz="3199" dirty="0"/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italic </a:t>
            </a:r>
            <a:r>
              <a:rPr lang="en-US" dirty="0"/>
              <a:t>– the letters are slightly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bg-BG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оblique</a:t>
            </a:r>
            <a:r>
              <a:rPr lang="bg-BG" sz="3199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bg-BG" noProof="1"/>
              <a:t>– the letters are more slanted than italic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Style: Normal / Italic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15734" y="2630988"/>
            <a:ext cx="373402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599" dirty="0">
                <a:solidFill>
                  <a:srgbClr val="000000"/>
                </a:solidFill>
              </a:rPr>
              <a:t>: </a:t>
            </a:r>
            <a:r>
              <a:rPr lang="en-GB" sz="2599" dirty="0">
                <a:solidFill>
                  <a:srgbClr val="0451A5"/>
                </a:solidFill>
              </a:rPr>
              <a:t>normal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1115735" y="4216690"/>
            <a:ext cx="3723739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italic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15733" y="5780169"/>
            <a:ext cx="3855560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oblique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b="64189"/>
          <a:stretch/>
        </p:blipFill>
        <p:spPr>
          <a:xfrm>
            <a:off x="5464206" y="2630989"/>
            <a:ext cx="364558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DF5FE-CD7C-45D5-9BFE-CA2405C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3" t="33650" r="1503" b="37652"/>
          <a:stretch/>
        </p:blipFill>
        <p:spPr>
          <a:xfrm>
            <a:off x="5464207" y="4216692"/>
            <a:ext cx="364559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D6BF1-0AAA-4D2E-B656-6A61864F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2" b="11401"/>
          <a:stretch/>
        </p:blipFill>
        <p:spPr>
          <a:xfrm>
            <a:off x="5464207" y="5780170"/>
            <a:ext cx="3645583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8F9A4D5-20B3-41B2-8C75-F3FFCACD9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7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Align: Left / Right / Center / Justify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306968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text-align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Defines the </a:t>
            </a:r>
            <a:r>
              <a:rPr lang="en-US" sz="3199" b="1" dirty="0">
                <a:solidFill>
                  <a:schemeClr val="bg1"/>
                </a:solidFill>
              </a:rPr>
              <a:t>horizontal</a:t>
            </a:r>
            <a:r>
              <a:rPr lang="en-US" sz="3199" b="1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3576656" y="1396999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left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2169329"/>
            <a:ext cx="3668286" cy="16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2189076"/>
            <a:ext cx="3672864" cy="16468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4895363"/>
            <a:ext cx="3668286" cy="1678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4888086"/>
            <a:ext cx="3721620" cy="1690094"/>
          </a:xfrm>
          <a:prstGeom prst="rect">
            <a:avLst/>
          </a:prstGeom>
        </p:spPr>
      </p:pic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1B70E7FF-A6B3-472B-ADBD-7E8DC4FC43B5}"/>
              </a:ext>
            </a:extLst>
          </p:cNvPr>
          <p:cNvSpPr txBox="1"/>
          <p:nvPr/>
        </p:nvSpPr>
        <p:spPr>
          <a:xfrm>
            <a:off x="7760567" y="1396528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right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2F13883-0007-4F55-8AC3-C74BE1B3963B}"/>
              </a:ext>
            </a:extLst>
          </p:cNvPr>
          <p:cNvSpPr txBox="1"/>
          <p:nvPr/>
        </p:nvSpPr>
        <p:spPr>
          <a:xfrm>
            <a:off x="3576656" y="4103825"/>
            <a:ext cx="3668286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center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12B5F258-9B55-40BB-9FF7-F31E20C4F214}"/>
              </a:ext>
            </a:extLst>
          </p:cNvPr>
          <p:cNvSpPr txBox="1"/>
          <p:nvPr/>
        </p:nvSpPr>
        <p:spPr>
          <a:xfrm>
            <a:off x="7760567" y="4105219"/>
            <a:ext cx="3721620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49" noProof="1">
                <a:solidFill>
                  <a:srgbClr val="FF0000"/>
                </a:solidFill>
              </a:rPr>
              <a:t>text-align</a:t>
            </a:r>
            <a:r>
              <a:rPr lang="en-US" sz="2449" noProof="1">
                <a:solidFill>
                  <a:srgbClr val="000000"/>
                </a:solidFill>
              </a:rPr>
              <a:t>:</a:t>
            </a:r>
            <a:r>
              <a:rPr lang="en-US" sz="2449" noProof="1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49" noProof="1">
                <a:solidFill>
                  <a:srgbClr val="0451A5"/>
                </a:solidFill>
              </a:rPr>
              <a:t>justify</a:t>
            </a:r>
            <a:r>
              <a:rPr lang="en-US" sz="244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6B251B-FF7E-4CC3-BB30-A624585D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line-height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of a single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Measures: </a:t>
            </a:r>
            <a:r>
              <a:rPr lang="en-US" b="1" dirty="0">
                <a:solidFill>
                  <a:schemeClr val="bg1"/>
                </a:solidFill>
              </a:rPr>
              <a:t>unitless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pt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px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em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623C-B785-4316-A475-793A6EF2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611005"/>
            <a:ext cx="4780305" cy="23615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926447" y="2611004"/>
            <a:ext cx="5574449" cy="30180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dirty="0">
                <a:solidFill>
                  <a:srgbClr val="C00000"/>
                </a:solidFill>
              </a:rPr>
              <a:t>&lt;article&gt;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  &lt;h1&gt;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Lorem ipsum</a:t>
            </a:r>
            <a:r>
              <a:rPr lang="en-US" sz="2599" dirty="0">
                <a:solidFill>
                  <a:srgbClr val="C00000"/>
                </a:solidFill>
              </a:rPr>
              <a:t>&lt;/h1&gt;</a:t>
            </a:r>
          </a:p>
          <a:p>
            <a:r>
              <a:rPr lang="en-US" sz="2599" dirty="0">
                <a:solidFill>
                  <a:srgbClr val="FF0000"/>
                </a:solidFill>
              </a:rPr>
              <a:t>    </a:t>
            </a:r>
            <a:r>
              <a:rPr lang="en-US" sz="2599" dirty="0">
                <a:solidFill>
                  <a:srgbClr val="C00000"/>
                </a:solidFill>
              </a:rPr>
              <a:t>&lt;p&gt;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 Lorem ipsum is meaningless text used to demonstrate the graphic elements of a document.</a:t>
            </a:r>
            <a:r>
              <a:rPr lang="en-US" sz="2599" dirty="0">
                <a:solidFill>
                  <a:srgbClr val="C00000"/>
                </a:solidFill>
              </a:rPr>
              <a:t>&lt;/p&gt;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&lt;/article&gt;</a:t>
            </a:r>
            <a:endParaRPr lang="en-GB" sz="2599" dirty="0">
              <a:solidFill>
                <a:srgbClr val="C00000"/>
              </a:solidFill>
            </a:endParaRP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924098" y="5870146"/>
            <a:ext cx="557679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C00000"/>
                </a:solidFill>
              </a:rPr>
              <a:t>p { </a:t>
            </a:r>
            <a:r>
              <a:rPr lang="en-GB" sz="2599" dirty="0">
                <a:solidFill>
                  <a:srgbClr val="FF0000"/>
                </a:solidFill>
              </a:rPr>
              <a:t>line-height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r>
              <a:rPr lang="en-GB" sz="2599" dirty="0">
                <a:solidFill>
                  <a:srgbClr val="FF0000"/>
                </a:solidFill>
              </a:rPr>
              <a:t> </a:t>
            </a:r>
            <a:r>
              <a:rPr lang="en-GB" sz="2599" dirty="0">
                <a:solidFill>
                  <a:schemeClr val="accent2">
                    <a:lumMod val="75000"/>
                  </a:schemeClr>
                </a:solidFill>
              </a:rPr>
              <a:t>2.1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; </a:t>
            </a:r>
            <a:r>
              <a:rPr lang="en-GB" sz="2599" dirty="0">
                <a:solidFill>
                  <a:srgbClr val="C00000"/>
                </a:solidFill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7D5209-7B75-457E-AAD6-E031F376B884}"/>
              </a:ext>
            </a:extLst>
          </p:cNvPr>
          <p:cNvGrpSpPr/>
          <p:nvPr/>
        </p:nvGrpSpPr>
        <p:grpSpPr>
          <a:xfrm>
            <a:off x="6880174" y="2611005"/>
            <a:ext cx="4780304" cy="3313620"/>
            <a:chOff x="6880378" y="2610791"/>
            <a:chExt cx="4781549" cy="3314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3202D7-4A8A-4879-A4BD-3F9CF1619A1D}"/>
                </a:ext>
              </a:extLst>
            </p:cNvPr>
            <p:cNvGrpSpPr/>
            <p:nvPr/>
          </p:nvGrpSpPr>
          <p:grpSpPr>
            <a:xfrm>
              <a:off x="6880378" y="2610791"/>
              <a:ext cx="4781549" cy="3314483"/>
              <a:chOff x="6900000" y="2617091"/>
              <a:chExt cx="4416000" cy="306109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311000" y="4149000"/>
                <a:ext cx="0" cy="6300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000" y="2617091"/>
                <a:ext cx="4416000" cy="3061091"/>
              </a:xfrm>
              <a:prstGeom prst="rect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615BC0-E8E6-4011-8F05-837CE00B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013" y="4349030"/>
              <a:ext cx="0" cy="730007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C4D20E-64AC-48E3-90E0-F4FD45661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4349030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2DBF47-3715-4D58-BD50-105E90C3DA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5075227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E669E5A-3264-49A2-A3F6-7B84EA5B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23246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letter-spacing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spacing between the  characters of a block of text</a:t>
            </a:r>
            <a:endParaRPr lang="bg-BG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the spacing between the characters is normal</a:t>
            </a:r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50445" y="2931379"/>
            <a:ext cx="5040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50445" y="4517298"/>
            <a:ext cx="5044445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2px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24" y="2835468"/>
            <a:ext cx="3009078" cy="9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14" y="4440051"/>
            <a:ext cx="3009079" cy="8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A202035B-A874-4E15-98C9-2D7BD310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text-decoration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text content of the element is decorated: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overline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underline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en-US" dirty="0"/>
              <a:t> - removes any text decoration</a:t>
            </a:r>
          </a:p>
          <a:p>
            <a:pPr marL="442912" lvl="1" indent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  <a:r>
              <a:rPr lang="en-US" dirty="0"/>
              <a:t> - draws a line across the text 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51555" y="3636009"/>
            <a:ext cx="621972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none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51555" y="5075003"/>
            <a:ext cx="622568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line-through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E65D7-CB0A-446B-ADBA-E18EE876B7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6000" y="5075003"/>
            <a:ext cx="122872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21781-D500-41E8-861E-843CCC22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Indent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02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text-indent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indentation of the element's first line of text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not indented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indented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b="1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960003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0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01000" y="4284000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40px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2083703"/>
            <a:ext cx="4080920" cy="175260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4280439"/>
            <a:ext cx="4101648" cy="17621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5B551CF0-1EFF-4909-990F-963E9274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23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text-overflow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hidden text content behaves if it's overflowing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ellipsis</a:t>
            </a:r>
            <a:r>
              <a:rPr lang="en-US" dirty="0"/>
              <a:t> - the overflowing content is replaced by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. . 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104501"/>
            <a:ext cx="528852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text-overflow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clip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6"/>
          <a:stretch/>
        </p:blipFill>
        <p:spPr>
          <a:xfrm>
            <a:off x="1146000" y="4107368"/>
            <a:ext cx="2880000" cy="2242457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E901A4C-12DD-4536-A56E-1331778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0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text-transform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specifies how to capitalize text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capitalize</a:t>
            </a:r>
            <a:r>
              <a:rPr lang="en-US" dirty="0"/>
              <a:t> - turns the </a:t>
            </a:r>
            <a:r>
              <a:rPr lang="en-US" b="1" dirty="0">
                <a:solidFill>
                  <a:schemeClr val="bg1"/>
                </a:solidFill>
              </a:rPr>
              <a:t>first letter </a:t>
            </a:r>
            <a:r>
              <a:rPr lang="en-US" dirty="0"/>
              <a:t>of each word into a capital letter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uppercase</a:t>
            </a:r>
            <a:r>
              <a:rPr lang="en-US" dirty="0"/>
              <a:t> - turns all characters to uppercase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lowercase</a:t>
            </a:r>
            <a:r>
              <a:rPr lang="en-US" dirty="0"/>
              <a:t> - turns all characters to lowercase</a:t>
            </a:r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4226" y="3148951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capitalize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9535A-361F-468C-A123-EFD8F4B5F3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1000" y="3018568"/>
            <a:ext cx="3121516" cy="90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624A430-4285-44AC-B476-9CA819F56A5E}"/>
              </a:ext>
            </a:extLst>
          </p:cNvPr>
          <p:cNvSpPr txBox="1"/>
          <p:nvPr/>
        </p:nvSpPr>
        <p:spPr>
          <a:xfrm>
            <a:off x="1094226" y="4601893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uppercase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4FCA-44D6-4180-8F71-2265902128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584" y="4464000"/>
            <a:ext cx="2138348" cy="9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A4B745AB-AD5F-4BF0-9D53-80411D3AAA63}"/>
              </a:ext>
            </a:extLst>
          </p:cNvPr>
          <p:cNvSpPr txBox="1"/>
          <p:nvPr/>
        </p:nvSpPr>
        <p:spPr>
          <a:xfrm>
            <a:off x="1094226" y="5951175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lowercase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98FD9-7137-4C4A-ACDA-4F6CCA7F42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000" y="5979475"/>
            <a:ext cx="3304687" cy="59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AC4BD9A9-60DE-4E01-9A61-9859DC62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4491</TotalTime>
  <Words>12063</Words>
  <Application>Microsoft Office PowerPoint</Application>
  <PresentationFormat>Widescreen</PresentationFormat>
  <Paragraphs>2207</Paragraphs>
  <Slides>238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238</vt:i4>
      </vt:variant>
    </vt:vector>
  </HeadingPairs>
  <TitlesOfParts>
    <vt:vector size="244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  <vt:lpstr>CSS Font Properties</vt:lpstr>
      <vt:lpstr>What is Typography?</vt:lpstr>
      <vt:lpstr>Books</vt:lpstr>
      <vt:lpstr>Principles of Readability</vt:lpstr>
      <vt:lpstr>Keys to Readable Typography</vt:lpstr>
      <vt:lpstr>Web Safe Fonts</vt:lpstr>
      <vt:lpstr>Font Files</vt:lpstr>
      <vt:lpstr>Font Properties</vt:lpstr>
      <vt:lpstr>Font Properties</vt:lpstr>
      <vt:lpstr>Font Family Name</vt:lpstr>
      <vt:lpstr>Using External Fonts: @Font-face</vt:lpstr>
      <vt:lpstr>Generic Name</vt:lpstr>
      <vt:lpstr>Font Size</vt:lpstr>
      <vt:lpstr>Font Weight: Thin / Normal / Bold</vt:lpstr>
      <vt:lpstr>Font Style: Normal / Italic</vt:lpstr>
      <vt:lpstr>Text Align: Left / Right / Center / Justify</vt:lpstr>
      <vt:lpstr>Line Height</vt:lpstr>
      <vt:lpstr>Letter Spacing</vt:lpstr>
      <vt:lpstr>Text Decoration</vt:lpstr>
      <vt:lpstr>Text Indent</vt:lpstr>
      <vt:lpstr>Text Overflow</vt:lpstr>
      <vt:lpstr>Text Transform</vt:lpstr>
      <vt:lpstr>Word Break</vt:lpstr>
      <vt:lpstr>Text Shadow</vt:lpstr>
      <vt:lpstr>Text Color</vt:lpstr>
      <vt:lpstr>Background Color</vt:lpstr>
      <vt:lpstr>Mouse Cursor</vt:lpstr>
      <vt:lpstr>Outline</vt:lpstr>
      <vt:lpstr>Font Awesome Icons</vt:lpstr>
      <vt:lpstr>Font Awesome</vt:lpstr>
      <vt:lpstr>Font Awesome Icons – Exercise</vt:lpstr>
      <vt:lpstr>Have a Question?</vt:lpstr>
      <vt:lpstr>What is Box Model?</vt:lpstr>
      <vt:lpstr>What is CSS Box Model?</vt:lpstr>
      <vt:lpstr>Block-level and Inline HTML Elements</vt:lpstr>
      <vt:lpstr>Block and Inline Elements</vt:lpstr>
      <vt:lpstr>Block Elements</vt:lpstr>
      <vt:lpstr>Block Elements – Example</vt:lpstr>
      <vt:lpstr>Inline Elements</vt:lpstr>
      <vt:lpstr>Inline Elements – Example</vt:lpstr>
      <vt:lpstr>Inline-Block Elements</vt:lpstr>
      <vt:lpstr>Inline-Block Elements – Example</vt:lpstr>
      <vt:lpstr>CSS Width and Height Dimensions</vt:lpstr>
      <vt:lpstr>Width</vt:lpstr>
      <vt:lpstr>Max-width</vt:lpstr>
      <vt:lpstr>Min-width</vt:lpstr>
      <vt:lpstr>Width – Example </vt:lpstr>
      <vt:lpstr>Height</vt:lpstr>
      <vt:lpstr>Overflow</vt:lpstr>
      <vt:lpstr>Max-height</vt:lpstr>
      <vt:lpstr>Min-height</vt:lpstr>
      <vt:lpstr>Scrolling Article – Exercise</vt:lpstr>
      <vt:lpstr>Scrolling Article – Solution</vt:lpstr>
      <vt:lpstr>Margin, Padding and Borders</vt:lpstr>
      <vt:lpstr>Margins and Paddings</vt:lpstr>
      <vt:lpstr>Margins and Paddings</vt:lpstr>
      <vt:lpstr>Margin</vt:lpstr>
      <vt:lpstr>Padding</vt:lpstr>
      <vt:lpstr>Shorthand Margin / Padding</vt:lpstr>
      <vt:lpstr>Border</vt:lpstr>
      <vt:lpstr>Border Properties</vt:lpstr>
      <vt:lpstr>CSS Borders</vt:lpstr>
      <vt:lpstr>Include the Padding and Border in an Element's Total Width and Height</vt:lpstr>
      <vt:lpstr>Box-sizing</vt:lpstr>
      <vt:lpstr>Box-sizing</vt:lpstr>
      <vt:lpstr>Box-sizing</vt:lpstr>
      <vt:lpstr>Content-box vs Border-box</vt:lpstr>
      <vt:lpstr>Universal Box-sizing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CSS Flexbox Layout Module</vt:lpstr>
      <vt:lpstr>What is Flexbox?</vt:lpstr>
      <vt:lpstr>Why Flexbox?</vt:lpstr>
      <vt:lpstr>Why Flexbox?</vt:lpstr>
      <vt:lpstr>Expands Items to Fill Available Free Space or Shrinks Them to Prevent Overflow</vt:lpstr>
      <vt:lpstr>Display – Flex</vt:lpstr>
      <vt:lpstr>Display – Inline-flex</vt:lpstr>
      <vt:lpstr>Flex Direction</vt:lpstr>
      <vt:lpstr>Flex Direction</vt:lpstr>
      <vt:lpstr>Flex Direction</vt:lpstr>
      <vt:lpstr>Flex Wrap</vt:lpstr>
      <vt:lpstr>Flex Wrap</vt:lpstr>
      <vt:lpstr>Flex Flow</vt:lpstr>
      <vt:lpstr>Justify Content</vt:lpstr>
      <vt:lpstr>Justify Content</vt:lpstr>
      <vt:lpstr>Justify Content</vt:lpstr>
      <vt:lpstr>Align Items</vt:lpstr>
      <vt:lpstr>Align-items</vt:lpstr>
      <vt:lpstr>Align-items</vt:lpstr>
      <vt:lpstr>Align Content</vt:lpstr>
      <vt:lpstr>Align Content: Stretch Example</vt:lpstr>
      <vt:lpstr>Align Content</vt:lpstr>
      <vt:lpstr>Align Content</vt:lpstr>
      <vt:lpstr>Align Content</vt:lpstr>
      <vt:lpstr>Align Content</vt:lpstr>
      <vt:lpstr>Align Content</vt:lpstr>
      <vt:lpstr>Expands items to Fill Available Free Space or Shrinks Them to Prevent Overflow</vt:lpstr>
      <vt:lpstr>Order</vt:lpstr>
      <vt:lpstr>Order</vt:lpstr>
      <vt:lpstr>Flex Grow</vt:lpstr>
      <vt:lpstr>Flex Shrink</vt:lpstr>
      <vt:lpstr>Flex Shrink</vt:lpstr>
      <vt:lpstr>Flex Basis</vt:lpstr>
      <vt:lpstr>Flex</vt:lpstr>
      <vt:lpstr>Align Self</vt:lpstr>
      <vt:lpstr>Align Self</vt:lpstr>
      <vt:lpstr>What is Responsive Web Design?</vt:lpstr>
      <vt:lpstr>Components of Responsive Design</vt:lpstr>
      <vt:lpstr>Components of Responsive Design</vt:lpstr>
      <vt:lpstr>Benefits of Using a Responsive Website</vt:lpstr>
      <vt:lpstr>Why Responsive Website Design Works?</vt:lpstr>
      <vt:lpstr>What is a Media Query?</vt:lpstr>
      <vt:lpstr>Media Query Syntax</vt:lpstr>
      <vt:lpstr>Media Query Syntax</vt:lpstr>
      <vt:lpstr>Media Queries</vt:lpstr>
      <vt:lpstr>Introduction to Media Types</vt:lpstr>
      <vt:lpstr>CSS Media Types</vt:lpstr>
      <vt:lpstr>Media Queries + CSS Grid – Example</vt:lpstr>
      <vt:lpstr>Rule Used In media queries to Apply Different Styles for Different media types/devices</vt:lpstr>
      <vt:lpstr>Media Feature Rules</vt:lpstr>
      <vt:lpstr>Media Feature Rules</vt:lpstr>
      <vt:lpstr>Media Feature Rules</vt:lpstr>
      <vt:lpstr>CSS Grid Responsive Layout</vt:lpstr>
      <vt:lpstr>Demo: CSS Grid Site Layout</vt:lpstr>
      <vt:lpstr>Media Queries Conditions</vt:lpstr>
      <vt:lpstr>Logical Operators: and | or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36</cp:revision>
  <dcterms:created xsi:type="dcterms:W3CDTF">2018-05-23T13:08:44Z</dcterms:created>
  <dcterms:modified xsi:type="dcterms:W3CDTF">2023-02-16T12:26:20Z</dcterms:modified>
  <cp:category>programming;computer programming;software development;web development</cp:category>
</cp:coreProperties>
</file>